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7" r:id="rId2"/>
    <p:sldId id="1578" r:id="rId3"/>
    <p:sldId id="2240" r:id="rId4"/>
    <p:sldId id="1509" r:id="rId5"/>
    <p:sldId id="1514" r:id="rId6"/>
    <p:sldId id="2210" r:id="rId7"/>
    <p:sldId id="2247" r:id="rId8"/>
    <p:sldId id="1562" r:id="rId9"/>
    <p:sldId id="1564" r:id="rId10"/>
    <p:sldId id="2245" r:id="rId11"/>
    <p:sldId id="1691" r:id="rId12"/>
    <p:sldId id="1580" r:id="rId13"/>
    <p:sldId id="1581" r:id="rId14"/>
    <p:sldId id="2248" r:id="rId15"/>
    <p:sldId id="2249" r:id="rId16"/>
    <p:sldId id="1582" r:id="rId17"/>
    <p:sldId id="2215" r:id="rId18"/>
    <p:sldId id="277" r:id="rId19"/>
    <p:sldId id="2213" r:id="rId20"/>
    <p:sldId id="2214" r:id="rId21"/>
    <p:sldId id="1693" r:id="rId22"/>
    <p:sldId id="1694" r:id="rId23"/>
    <p:sldId id="1695" r:id="rId24"/>
    <p:sldId id="1696" r:id="rId25"/>
    <p:sldId id="2212" r:id="rId26"/>
    <p:sldId id="2241" r:id="rId27"/>
    <p:sldId id="2243" r:id="rId28"/>
    <p:sldId id="2225" r:id="rId29"/>
    <p:sldId id="2226" r:id="rId30"/>
    <p:sldId id="2231" r:id="rId31"/>
    <p:sldId id="2232" r:id="rId32"/>
    <p:sldId id="2234" r:id="rId33"/>
    <p:sldId id="2250" r:id="rId34"/>
    <p:sldId id="2251" r:id="rId35"/>
    <p:sldId id="2257" r:id="rId36"/>
    <p:sldId id="2258" r:id="rId37"/>
    <p:sldId id="2254" r:id="rId38"/>
    <p:sldId id="2262" r:id="rId39"/>
    <p:sldId id="2263" r:id="rId40"/>
    <p:sldId id="2256" r:id="rId41"/>
    <p:sldId id="2260" r:id="rId42"/>
    <p:sldId id="2259" r:id="rId43"/>
    <p:sldId id="2261" r:id="rId44"/>
    <p:sldId id="2242" r:id="rId45"/>
    <p:sldId id="2252" r:id="rId46"/>
    <p:sldId id="2246" r:id="rId4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723997-74EE-6BC3-1308-202ACDC5F5EF}" v="219" dt="2025-12-02T04:59:26.105"/>
    <p1510:client id="{5DF1FBD0-50E2-11E0-8C10-33F665E0187C}" v="91" dt="2025-12-02T10:58:55.437"/>
    <p1510:client id="{6B32B38E-CAB5-4C8C-8329-FA0302141146}" v="24" dt="2025-12-01T03:31:45.887"/>
    <p1510:client id="{B4933147-2821-4135-BDAD-7E7D32E2EF82}" v="1" dt="2025-12-01T14:26:17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43" y="6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B480B-9005-423A-8367-CE20799F9C86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8739-AA92-4B5C-B543-6E8AA7D80E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1420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8739-AA92-4B5C-B543-6E8AA7D80E7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80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0C17B-0A72-4CE8-B023-6D1C17B7998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900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024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462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46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E530491-3A85-5661-D3DD-93202C93398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6214"/>
            <a:ext cx="12192000" cy="31699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ECAD2E-5B94-6975-8DB2-FBB4C9BD313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3990" y="106734"/>
            <a:ext cx="461935" cy="235953"/>
          </a:xfrm>
          <a:prstGeom prst="rect">
            <a:avLst/>
          </a:prstGeom>
        </p:spPr>
      </p:pic>
      <p:pic>
        <p:nvPicPr>
          <p:cNvPr id="9" name="Imagem 8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4851BDD4-919D-0A40-80BD-8D19A11C638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15342" r="9314" b="15342"/>
          <a:stretch/>
        </p:blipFill>
        <p:spPr>
          <a:xfrm>
            <a:off x="11676211" y="121127"/>
            <a:ext cx="341799" cy="21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7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97D3219-FD9D-09A3-1D40-774D27A0749D}"/>
              </a:ext>
            </a:extLst>
          </p:cNvPr>
          <p:cNvSpPr txBox="1"/>
          <p:nvPr/>
        </p:nvSpPr>
        <p:spPr>
          <a:xfrm>
            <a:off x="2137451" y="3429000"/>
            <a:ext cx="83943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>
                <a:solidFill>
                  <a:schemeClr val="tx2">
                    <a:lumMod val="90000"/>
                    <a:lumOff val="10000"/>
                  </a:schemeClr>
                </a:solidFill>
              </a:rPr>
              <a:t>Aula 17 — Simulação da Barragem de José Boiteux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595690-7CF5-A6C6-B5A1-5A1F95658B5F}"/>
              </a:ext>
            </a:extLst>
          </p:cNvPr>
          <p:cNvSpPr txBox="1"/>
          <p:nvPr/>
        </p:nvSpPr>
        <p:spPr>
          <a:xfrm>
            <a:off x="9107248" y="4686301"/>
            <a:ext cx="25370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Autores: Adriano, Julia Andreatta, Larissa Antunes, Laura </a:t>
            </a:r>
            <a:r>
              <a:rPr lang="pt-BR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Seibt</a:t>
            </a:r>
            <a:r>
              <a:rPr lang="pt-BR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</a:t>
            </a:r>
            <a:r>
              <a:rPr lang="pt-BR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Nycolly</a:t>
            </a:r>
            <a:r>
              <a:rPr lang="pt-BR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Miranda.</a:t>
            </a:r>
          </a:p>
          <a:p>
            <a:endParaRPr lang="pt-BR" i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FB64F8-DF6E-4D4D-A2A1-BB9BD9FA10A4}"/>
              </a:ext>
            </a:extLst>
          </p:cNvPr>
          <p:cNvSpPr txBox="1"/>
          <p:nvPr/>
        </p:nvSpPr>
        <p:spPr>
          <a:xfrm>
            <a:off x="5126623" y="5891741"/>
            <a:ext cx="2198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Blumenau, 2025</a:t>
            </a:r>
            <a:endParaRPr lang="pt-BR" b="1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3FA8E3C-96B7-9C28-A4A6-98B91CCA32C5}"/>
              </a:ext>
            </a:extLst>
          </p:cNvPr>
          <p:cNvSpPr txBox="1"/>
          <p:nvPr/>
        </p:nvSpPr>
        <p:spPr>
          <a:xfrm>
            <a:off x="1024931" y="1427924"/>
            <a:ext cx="106193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>
                <a:solidFill>
                  <a:schemeClr val="tx2">
                    <a:lumMod val="90000"/>
                    <a:lumOff val="10000"/>
                  </a:schemeClr>
                </a:solidFill>
              </a:rPr>
              <a:t>MÓDULO V – APRESENTAÇÃO DOS RESULTADOS</a:t>
            </a:r>
            <a:endParaRPr lang="pt-BR" sz="32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519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6DB5BB0-7B31-9CF9-EF2A-0C16E238D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34410"/>
              </p:ext>
            </p:extLst>
          </p:nvPr>
        </p:nvGraphicFramePr>
        <p:xfrm>
          <a:off x="1758736" y="1253331"/>
          <a:ext cx="8935784" cy="4351338"/>
        </p:xfrm>
        <a:graphic>
          <a:graphicData uri="http://schemas.openxmlformats.org/drawingml/2006/table">
            <a:tbl>
              <a:tblPr/>
              <a:tblGrid>
                <a:gridCol w="2069685">
                  <a:extLst>
                    <a:ext uri="{9D8B030D-6E8A-4147-A177-3AD203B41FA5}">
                      <a16:colId xmlns:a16="http://schemas.microsoft.com/office/drawing/2014/main" val="3327124375"/>
                    </a:ext>
                  </a:extLst>
                </a:gridCol>
                <a:gridCol w="6866099">
                  <a:extLst>
                    <a:ext uri="{9D8B030D-6E8A-4147-A177-3AD203B41FA5}">
                      <a16:colId xmlns:a16="http://schemas.microsoft.com/office/drawing/2014/main" val="1028816721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rgbClr val="FF0000"/>
                          </a:solidFill>
                        </a:rPr>
                        <a:t>Item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rgbClr val="FF0000"/>
                          </a:solidFill>
                        </a:rPr>
                        <a:t>Informação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745618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Local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José Boiteux (Alto Vale do Itajaí).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333650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Objetivo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Contenção de cheias do Itajaí-Açu; operação prioriza redução de impactos em Blumenau.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42191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Dispositivos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2 tulipas com comportas (fechamento sequencial 258→264); 3 descargas de fundo sem comportas.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796624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Níveis-gatilho (Blumenau)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Normal &lt;4 m; Atenção ≥4 m; Alerta ≥6 m; Emergência ≥8 m.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684507"/>
                  </a:ext>
                </a:extLst>
              </a:tr>
              <a:tr h="7770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Regras críticas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Fechamento das tulipas condicionado a tendência de nível, chuva observada ≥30 mm (24 h) e previsão ≥30 mm; fechamento obrigatório em Emergência.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83189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Taxa de enchimento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picos até ~0,38 m/h; pós-evento ~0,15 m/h (referência).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887146"/>
                  </a:ext>
                </a:extLst>
              </a:tr>
              <a:tr h="7770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Monitoramento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Estação Ponte Adolfo Konder DC-BNU-001; plataforma RESOP; leituras automáticas quando atingidas cotas específicas.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408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182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apa&#10;&#10;O conteúdo gerado por IA pode estar incorreto.">
            <a:extLst>
              <a:ext uri="{FF2B5EF4-FFF2-40B4-BE49-F238E27FC236}">
                <a16:creationId xmlns:a16="http://schemas.microsoft.com/office/drawing/2014/main" id="{C0CF184E-5F61-1C98-7A82-7013996E2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08" y="738752"/>
            <a:ext cx="6941960" cy="490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74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92115B1-FA21-93E3-CB3B-B2D634FC7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360438"/>
              </p:ext>
            </p:extLst>
          </p:nvPr>
        </p:nvGraphicFramePr>
        <p:xfrm>
          <a:off x="993913" y="1411706"/>
          <a:ext cx="10495722" cy="5189761"/>
        </p:xfrm>
        <a:graphic>
          <a:graphicData uri="http://schemas.openxmlformats.org/drawingml/2006/table">
            <a:tbl>
              <a:tblPr/>
              <a:tblGrid>
                <a:gridCol w="1537252">
                  <a:extLst>
                    <a:ext uri="{9D8B030D-6E8A-4147-A177-3AD203B41FA5}">
                      <a16:colId xmlns:a16="http://schemas.microsoft.com/office/drawing/2014/main" val="26278081"/>
                    </a:ext>
                  </a:extLst>
                </a:gridCol>
                <a:gridCol w="2358887">
                  <a:extLst>
                    <a:ext uri="{9D8B030D-6E8A-4147-A177-3AD203B41FA5}">
                      <a16:colId xmlns:a16="http://schemas.microsoft.com/office/drawing/2014/main" val="937579906"/>
                    </a:ext>
                  </a:extLst>
                </a:gridCol>
                <a:gridCol w="6599583">
                  <a:extLst>
                    <a:ext uri="{9D8B030D-6E8A-4147-A177-3AD203B41FA5}">
                      <a16:colId xmlns:a16="http://schemas.microsoft.com/office/drawing/2014/main" val="38363094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Dimensão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Questão Orientadora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Definição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89725"/>
                  </a:ext>
                </a:extLst>
              </a:tr>
              <a:tr h="5569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Fenômeno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que queremos explicar/simular?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Simular cenários de operação da barragem e explicar como cada mudança afeta o comportamento hidrológico do rio (nível, vazão, velocidade, risco de inundação).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662173"/>
                  </a:ext>
                </a:extLst>
              </a:tr>
              <a:tr h="9747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Fronteiras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Onde? Quando? O que incluir/excluir?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Espaço: Barragem Norte de José Boiteux. Tempo: 4 meses (agosto–novembro). Incluir: nível do rio, vazão liberada, velocidade da corrente, áreas de inundação. Excluir: aspectos biológicos, erosões geológicas de longo prazo e impactos socioeconômicos.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52468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Entradas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Quais variáveis externas influenciam?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Precipitação, afluentes, temperatura e clima, geologia e solo da bacia, cobertura vegetal.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458359"/>
                  </a:ext>
                </a:extLst>
              </a:tr>
              <a:tr h="7658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Processos Internos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Quais mecanismos e limites estruturais?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Mecanismos: comportas, vertedouro, canais de desvio, monitoramento. Limites: capacidade máxima, altura, vazão máxima, zona de segurança, limite operacional em cheias.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124386"/>
                  </a:ext>
                </a:extLst>
              </a:tr>
              <a:tr h="45253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Saídas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que resulta da operação?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Controle da vazão e nível do rio, impactos ambientais diretos, efeitos sociais e econômicos sobre populações vizinhas.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496858"/>
                  </a:ext>
                </a:extLst>
              </a:tr>
              <a:tr h="5569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Contexto Externo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Quais fatores sociais/políticos/institucionais influenciam?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Populações ribeirinhas, segurança da comunidade, percepção pública, políticas ambientais, pressões políticas locais.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425915"/>
                  </a:ext>
                </a:extLst>
              </a:tr>
              <a:tr h="5569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Hipóteses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rgbClr val="FF0000"/>
                          </a:solidFill>
                        </a:rPr>
                        <a:t>Quais relações causais supomos existir?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rgbClr val="FF0000"/>
                          </a:solidFill>
                        </a:rPr>
                        <a:t>- Operação da barragem → comportamento do rio- Condições externas → operação da barragem- Fatores ambientais → impactos ecológicos&lt;</a:t>
                      </a:r>
                      <a:r>
                        <a:rPr lang="pt-BR" sz="1600" err="1">
                          <a:solidFill>
                            <a:srgbClr val="FF0000"/>
                          </a:solidFill>
                        </a:rPr>
                        <a:t>br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18346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2CB2278-DEA4-1A75-AE93-E53E107B87F5}"/>
              </a:ext>
            </a:extLst>
          </p:cNvPr>
          <p:cNvSpPr txBox="1"/>
          <p:nvPr/>
        </p:nvSpPr>
        <p:spPr>
          <a:xfrm>
            <a:off x="2910348" y="1042374"/>
            <a:ext cx="7669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Quadro – Definição do Sistema de Referência (Represa José Boiteux)</a:t>
            </a:r>
          </a:p>
        </p:txBody>
      </p:sp>
    </p:spTree>
    <p:extLst>
      <p:ext uri="{BB962C8B-B14F-4D97-AF65-F5344CB8AC3E}">
        <p14:creationId xmlns:p14="http://schemas.microsoft.com/office/powerpoint/2010/main" val="67317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2C2EBCC-700B-3C6F-7FA0-986342581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671" y="2547552"/>
            <a:ext cx="1378227" cy="137822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CD70260-2F7C-C000-9C60-906476B5E080}"/>
              </a:ext>
            </a:extLst>
          </p:cNvPr>
          <p:cNvSpPr txBox="1"/>
          <p:nvPr/>
        </p:nvSpPr>
        <p:spPr>
          <a:xfrm>
            <a:off x="5102086" y="3813313"/>
            <a:ext cx="25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F37E81B-2A65-D030-EE2B-DE319BA8B927}"/>
              </a:ext>
            </a:extLst>
          </p:cNvPr>
          <p:cNvSpPr txBox="1"/>
          <p:nvPr/>
        </p:nvSpPr>
        <p:spPr>
          <a:xfrm>
            <a:off x="3840296" y="4089738"/>
            <a:ext cx="5009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FF0000"/>
                </a:solidFill>
              </a:rPr>
              <a:t>(Retenção + Abertura de Comportas = Regulação do Regime de Vazão)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2DB8AEE-0B84-EAE7-6795-ED2FACC2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557" y="1149627"/>
            <a:ext cx="821634" cy="82163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D677FF4-9400-0A3F-B4F9-77C61E315ED2}"/>
              </a:ext>
            </a:extLst>
          </p:cNvPr>
          <p:cNvSpPr txBox="1"/>
          <p:nvPr/>
        </p:nvSpPr>
        <p:spPr>
          <a:xfrm>
            <a:off x="1027043" y="1971261"/>
            <a:ext cx="25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Políticas Públicas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EED9BA6-4325-5966-B041-AB5B69BD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102" y="1149627"/>
            <a:ext cx="821635" cy="82163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B84EFB-0F80-8921-F845-4A0B17043795}"/>
              </a:ext>
            </a:extLst>
          </p:cNvPr>
          <p:cNvSpPr txBox="1"/>
          <p:nvPr/>
        </p:nvSpPr>
        <p:spPr>
          <a:xfrm>
            <a:off x="9329531" y="1971261"/>
            <a:ext cx="155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Chuvas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13E2203-FF2C-C6AA-4281-78DD2B23333B}"/>
              </a:ext>
            </a:extLst>
          </p:cNvPr>
          <p:cNvCxnSpPr>
            <a:cxnSpLocks/>
            <a:stCxn id="8" idx="2"/>
            <a:endCxn id="4" idx="1"/>
          </p:cNvCxnSpPr>
          <p:nvPr/>
        </p:nvCxnSpPr>
        <p:spPr>
          <a:xfrm>
            <a:off x="2279374" y="2340593"/>
            <a:ext cx="3348297" cy="896073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E2250D05-B61D-3EE2-93A7-B400662F172F}"/>
              </a:ext>
            </a:extLst>
          </p:cNvPr>
          <p:cNvCxnSpPr>
            <a:cxnSpLocks/>
            <a:stCxn id="10" idx="2"/>
            <a:endCxn id="4" idx="3"/>
          </p:cNvCxnSpPr>
          <p:nvPr/>
        </p:nvCxnSpPr>
        <p:spPr>
          <a:xfrm flipH="1">
            <a:off x="7005898" y="2340593"/>
            <a:ext cx="3101023" cy="896073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have Esquerda 18">
            <a:extLst>
              <a:ext uri="{FF2B5EF4-FFF2-40B4-BE49-F238E27FC236}">
                <a16:creationId xmlns:a16="http://schemas.microsoft.com/office/drawing/2014/main" id="{363A0588-CEA1-27C1-4A0D-02A8C88AFD10}"/>
              </a:ext>
            </a:extLst>
          </p:cNvPr>
          <p:cNvSpPr/>
          <p:nvPr/>
        </p:nvSpPr>
        <p:spPr>
          <a:xfrm rot="16200000">
            <a:off x="6046234" y="1841519"/>
            <a:ext cx="541880" cy="5378355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C8BFCEF5-B178-F48E-1676-459B8F7FE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530" y="4878748"/>
            <a:ext cx="796413" cy="79641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D14EF65-B2C4-7C21-ED64-D411A9020DA1}"/>
              </a:ext>
            </a:extLst>
          </p:cNvPr>
          <p:cNvSpPr txBox="1"/>
          <p:nvPr/>
        </p:nvSpPr>
        <p:spPr>
          <a:xfrm>
            <a:off x="4176822" y="5675161"/>
            <a:ext cx="4279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Desastre</a:t>
            </a:r>
          </a:p>
          <a:p>
            <a:pPr algn="ctr"/>
            <a:r>
              <a:rPr lang="pt-BR" sz="1200">
                <a:solidFill>
                  <a:srgbClr val="FF0000"/>
                </a:solidFill>
              </a:rPr>
              <a:t>(Intensidade de impactos </a:t>
            </a:r>
            <a:r>
              <a:rPr lang="pt-BR" sz="1200" err="1">
                <a:solidFill>
                  <a:srgbClr val="FF0000"/>
                </a:solidFill>
              </a:rPr>
              <a:t>socioecômicos</a:t>
            </a:r>
            <a:r>
              <a:rPr lang="pt-BR" sz="1200">
                <a:solidFill>
                  <a:srgbClr val="FF0000"/>
                </a:solidFill>
              </a:rPr>
              <a:t> das enchentes)</a:t>
            </a:r>
          </a:p>
        </p:txBody>
      </p:sp>
    </p:spTree>
    <p:extLst>
      <p:ext uri="{BB962C8B-B14F-4D97-AF65-F5344CB8AC3E}">
        <p14:creationId xmlns:p14="http://schemas.microsoft.com/office/powerpoint/2010/main" val="1225710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78F852D-4A92-2F5C-5CBC-F5E6166CD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133" y="675978"/>
            <a:ext cx="6043184" cy="154699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BB95E59-9E14-5262-394F-D568641C9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47" y="2425735"/>
            <a:ext cx="7299155" cy="385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51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F965263-B22F-970A-E8CE-23439F909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72" y="1879041"/>
            <a:ext cx="6267682" cy="381511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918B34-5098-8C64-6632-1E03BD643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910" y="1879041"/>
            <a:ext cx="4725018" cy="381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8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95AC2812-4C31-1B68-A59C-011479F12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878396"/>
              </p:ext>
            </p:extLst>
          </p:nvPr>
        </p:nvGraphicFramePr>
        <p:xfrm>
          <a:off x="258096" y="2131437"/>
          <a:ext cx="11235813" cy="3291840"/>
        </p:xfrm>
        <a:graphic>
          <a:graphicData uri="http://schemas.openxmlformats.org/drawingml/2006/table">
            <a:tbl>
              <a:tblPr/>
              <a:tblGrid>
                <a:gridCol w="3663852">
                  <a:extLst>
                    <a:ext uri="{9D8B030D-6E8A-4147-A177-3AD203B41FA5}">
                      <a16:colId xmlns:a16="http://schemas.microsoft.com/office/drawing/2014/main" val="3775658219"/>
                    </a:ext>
                  </a:extLst>
                </a:gridCol>
                <a:gridCol w="3826690">
                  <a:extLst>
                    <a:ext uri="{9D8B030D-6E8A-4147-A177-3AD203B41FA5}">
                      <a16:colId xmlns:a16="http://schemas.microsoft.com/office/drawing/2014/main" val="3933086174"/>
                    </a:ext>
                  </a:extLst>
                </a:gridCol>
                <a:gridCol w="3745271">
                  <a:extLst>
                    <a:ext uri="{9D8B030D-6E8A-4147-A177-3AD203B41FA5}">
                      <a16:colId xmlns:a16="http://schemas.microsoft.com/office/drawing/2014/main" val="3496006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rgbClr val="FF0000"/>
                          </a:solidFill>
                        </a:rPr>
                        <a:t>Entrada</a:t>
                      </a:r>
                      <a:endParaRPr lang="pt-BR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rgbClr val="FF0000"/>
                          </a:solidFill>
                        </a:rPr>
                        <a:t>Processo</a:t>
                      </a:r>
                      <a:endParaRPr lang="pt-BR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rgbClr val="FF0000"/>
                          </a:solidFill>
                        </a:rPr>
                        <a:t>Saída</a:t>
                      </a:r>
                      <a:endParaRPr lang="pt-BR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003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Retenção ou liberação de água pela barragem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liberada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210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Demanda de água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Controle do volume do reservatório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Velocidade da corrente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661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Volume afluente em períodos de cheia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Abertura das comportas e gestão do fluxo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Controle de cheias e inundações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481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Fatores sociais/políticos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Gestão participativa e ajustes operacionais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Impactos sociais e econômicos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715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Condições climáticas e ambientais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Monitoramento contínuo e adaptação estrutural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Redução de riscos de inundação, segurança da população a jusante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841281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9E2902AA-977C-B982-B2E3-82176C2ED75B}"/>
              </a:ext>
            </a:extLst>
          </p:cNvPr>
          <p:cNvSpPr txBox="1"/>
          <p:nvPr/>
        </p:nvSpPr>
        <p:spPr>
          <a:xfrm>
            <a:off x="2193821" y="1762105"/>
            <a:ext cx="736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Quadro Síntese – Sistema de Referência (Represa José Boiteux)</a:t>
            </a:r>
          </a:p>
        </p:txBody>
      </p:sp>
    </p:spTree>
    <p:extLst>
      <p:ext uri="{BB962C8B-B14F-4D97-AF65-F5344CB8AC3E}">
        <p14:creationId xmlns:p14="http://schemas.microsoft.com/office/powerpoint/2010/main" val="3426795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BDC91-2FCE-09CB-FD28-AF0E9928E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C6323E4-C317-A59F-FC49-67536FDE4C4C}"/>
              </a:ext>
            </a:extLst>
          </p:cNvPr>
          <p:cNvSpPr txBox="1"/>
          <p:nvPr/>
        </p:nvSpPr>
        <p:spPr>
          <a:xfrm>
            <a:off x="2938706" y="3013069"/>
            <a:ext cx="721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17.3 – Modelagem (M)</a:t>
            </a:r>
          </a:p>
        </p:txBody>
      </p:sp>
    </p:spTree>
    <p:extLst>
      <p:ext uri="{BB962C8B-B14F-4D97-AF65-F5344CB8AC3E}">
        <p14:creationId xmlns:p14="http://schemas.microsoft.com/office/powerpoint/2010/main" val="2205915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618911F-C30D-EE7A-E712-E08E56536012}"/>
              </a:ext>
            </a:extLst>
          </p:cNvPr>
          <p:cNvSpPr/>
          <p:nvPr/>
        </p:nvSpPr>
        <p:spPr>
          <a:xfrm>
            <a:off x="880796" y="631371"/>
            <a:ext cx="1630018" cy="81642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1"/>
                </a:solidFill>
              </a:rPr>
              <a:t>1. Identificação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9AB7694-572B-A7B5-F667-35D85E86B910}"/>
              </a:ext>
            </a:extLst>
          </p:cNvPr>
          <p:cNvSpPr/>
          <p:nvPr/>
        </p:nvSpPr>
        <p:spPr>
          <a:xfrm>
            <a:off x="3519398" y="615043"/>
            <a:ext cx="4565373" cy="8817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1"/>
                </a:solidFill>
              </a:rPr>
              <a:t>Artigos identificados por meio de busca em banco de dados: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 Web of Science (n= )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Scopus (n= )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IEEE(n= )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6598904-72E3-BD06-D0C1-7204C26C27B5}"/>
              </a:ext>
            </a:extLst>
          </p:cNvPr>
          <p:cNvSpPr/>
          <p:nvPr/>
        </p:nvSpPr>
        <p:spPr>
          <a:xfrm>
            <a:off x="9093355" y="615043"/>
            <a:ext cx="1630018" cy="8817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1"/>
                </a:solidFill>
              </a:rPr>
              <a:t>Termos de pesquisa aplicados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1A9D67D-8C61-D8A9-FD31-999B9D6AE17C}"/>
              </a:ext>
            </a:extLst>
          </p:cNvPr>
          <p:cNvCxnSpPr>
            <a:cxnSpLocks/>
            <a:stCxn id="4" idx="1"/>
            <a:endCxn id="3" idx="3"/>
          </p:cNvCxnSpPr>
          <p:nvPr/>
        </p:nvCxnSpPr>
        <p:spPr>
          <a:xfrm flipH="1">
            <a:off x="8084771" y="1055915"/>
            <a:ext cx="1008584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0F98B93-4D54-1C0D-BF17-AD5B905C914D}"/>
              </a:ext>
            </a:extLst>
          </p:cNvPr>
          <p:cNvSpPr/>
          <p:nvPr/>
        </p:nvSpPr>
        <p:spPr>
          <a:xfrm>
            <a:off x="3519398" y="1779815"/>
            <a:ext cx="4565373" cy="8817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1"/>
                </a:solidFill>
              </a:rPr>
              <a:t> Web of Science (n= )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Scopus (n= )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IEEE(n= )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2AD511C-C129-57CB-751D-E2D4854AB865}"/>
              </a:ext>
            </a:extLst>
          </p:cNvPr>
          <p:cNvSpPr/>
          <p:nvPr/>
        </p:nvSpPr>
        <p:spPr>
          <a:xfrm>
            <a:off x="9093355" y="1801589"/>
            <a:ext cx="1630018" cy="86541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1"/>
                </a:solidFill>
              </a:rPr>
              <a:t>Termos de pesquisa aplicados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(#1 &amp; 2)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3A10F3A3-7629-F2B0-1488-2523ABBDC592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 flipV="1">
            <a:off x="8084771" y="2220687"/>
            <a:ext cx="1008584" cy="13609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F2A046C-011B-C34E-4E6E-95FAA8792570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>
            <a:off x="5802085" y="1496787"/>
            <a:ext cx="0" cy="28302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29249F0A-4331-C15E-48DB-518EF9D8AF30}"/>
              </a:ext>
            </a:extLst>
          </p:cNvPr>
          <p:cNvSpPr/>
          <p:nvPr/>
        </p:nvSpPr>
        <p:spPr>
          <a:xfrm>
            <a:off x="880796" y="2960914"/>
            <a:ext cx="1630018" cy="88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2. Triagem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402D7CE-3D8B-6D50-EBC5-1750F01D5CF8}"/>
              </a:ext>
            </a:extLst>
          </p:cNvPr>
          <p:cNvSpPr/>
          <p:nvPr/>
        </p:nvSpPr>
        <p:spPr>
          <a:xfrm>
            <a:off x="3519398" y="2944586"/>
            <a:ext cx="4565373" cy="88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Artigos selecionados para triagem de resumos (n= )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6B2F14A-C8B4-58F8-4704-DC79DCB6054C}"/>
              </a:ext>
            </a:extLst>
          </p:cNvPr>
          <p:cNvSpPr/>
          <p:nvPr/>
        </p:nvSpPr>
        <p:spPr>
          <a:xfrm>
            <a:off x="9172277" y="2944586"/>
            <a:ext cx="1630018" cy="88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Duplicados removidos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976A488-BB4A-A4F2-558D-6E54C8C9E45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242615" y="3385458"/>
            <a:ext cx="929662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48752AC9-1EFF-644F-1430-281D29146D4F}"/>
              </a:ext>
            </a:extLst>
          </p:cNvPr>
          <p:cNvSpPr/>
          <p:nvPr/>
        </p:nvSpPr>
        <p:spPr>
          <a:xfrm>
            <a:off x="880796" y="4125685"/>
            <a:ext cx="1630018" cy="8817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3. Eligibilidade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C9B3F532-4FAE-11A2-4749-49328AA1E632}"/>
              </a:ext>
            </a:extLst>
          </p:cNvPr>
          <p:cNvSpPr/>
          <p:nvPr/>
        </p:nvSpPr>
        <p:spPr>
          <a:xfrm>
            <a:off x="3519398" y="4125685"/>
            <a:ext cx="4565373" cy="8817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Artigos de texto completo avaliados para elegibilidade (n= )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9EF43DD-005E-54BF-84C0-3FD447102B32}"/>
              </a:ext>
            </a:extLst>
          </p:cNvPr>
          <p:cNvSpPr/>
          <p:nvPr/>
        </p:nvSpPr>
        <p:spPr>
          <a:xfrm>
            <a:off x="9172277" y="4125685"/>
            <a:ext cx="1630018" cy="8817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Artigos excluídos: não atenderam aos critérios de inclusão (#3, 4 e 5)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01E4EBD7-52F5-C7B3-CC1B-7F4F305BC494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5802085" y="2661559"/>
            <a:ext cx="0" cy="28302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4C6F9E7B-278E-EC7F-0259-231ED8217010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5802085" y="3826330"/>
            <a:ext cx="0" cy="299355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269D0BAB-A3ED-BAEE-B2BE-A40F01B772AA}"/>
              </a:ext>
            </a:extLst>
          </p:cNvPr>
          <p:cNvCxnSpPr>
            <a:cxnSpLocks/>
            <a:stCxn id="27" idx="1"/>
            <a:endCxn id="26" idx="3"/>
          </p:cNvCxnSpPr>
          <p:nvPr/>
        </p:nvCxnSpPr>
        <p:spPr>
          <a:xfrm flipH="1">
            <a:off x="8084771" y="4566557"/>
            <a:ext cx="1087506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13B59E7E-6D6E-4C1E-C083-E0655AB6DF9F}"/>
              </a:ext>
            </a:extLst>
          </p:cNvPr>
          <p:cNvSpPr/>
          <p:nvPr/>
        </p:nvSpPr>
        <p:spPr>
          <a:xfrm>
            <a:off x="880796" y="5306784"/>
            <a:ext cx="1630018" cy="8817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4. Incluídos</a:t>
            </a: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02DB279C-DA3F-81C6-D407-C6F2DA79A9F6}"/>
              </a:ext>
            </a:extLst>
          </p:cNvPr>
          <p:cNvSpPr/>
          <p:nvPr/>
        </p:nvSpPr>
        <p:spPr>
          <a:xfrm>
            <a:off x="3519398" y="5306784"/>
            <a:ext cx="4565373" cy="8817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Estudos elegíveis incluídos na revisão final (n= )</a:t>
            </a:r>
          </a:p>
        </p:txBody>
      </p:sp>
    </p:spTree>
    <p:extLst>
      <p:ext uri="{BB962C8B-B14F-4D97-AF65-F5344CB8AC3E}">
        <p14:creationId xmlns:p14="http://schemas.microsoft.com/office/powerpoint/2010/main" val="1869462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45A200-C141-31C9-2A12-DCFC9C36A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562" y="794734"/>
            <a:ext cx="8230876" cy="582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3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3287DDF-4E13-5AEC-D50F-AB4A91E78CB8}"/>
              </a:ext>
            </a:extLst>
          </p:cNvPr>
          <p:cNvSpPr txBox="1"/>
          <p:nvPr/>
        </p:nvSpPr>
        <p:spPr>
          <a:xfrm>
            <a:off x="3816626" y="3105834"/>
            <a:ext cx="4558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17.1 - Definições</a:t>
            </a:r>
          </a:p>
        </p:txBody>
      </p:sp>
    </p:spTree>
    <p:extLst>
      <p:ext uri="{BB962C8B-B14F-4D97-AF65-F5344CB8AC3E}">
        <p14:creationId xmlns:p14="http://schemas.microsoft.com/office/powerpoint/2010/main" val="89186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379C185-31AC-1545-F434-912CD62BC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04" y="585873"/>
            <a:ext cx="8750618" cy="590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5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3ED99-BC8C-9470-AA3A-A0AD8DEE4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83CC515-ECF9-A8EF-3931-AE8984A7C247}"/>
              </a:ext>
            </a:extLst>
          </p:cNvPr>
          <p:cNvSpPr txBox="1"/>
          <p:nvPr/>
        </p:nvSpPr>
        <p:spPr>
          <a:xfrm>
            <a:off x="575187" y="1184724"/>
            <a:ext cx="11041626" cy="39703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A simulação representa o funcionamento da Barragem de José Boiteux e seus efeitos na mitigação de enchentes no Médio e Baixo Vale do Itajaí. O sistema é estruturado em três níveis: </a:t>
            </a:r>
          </a:p>
          <a:p>
            <a:pPr marL="342900" indent="-342900" algn="just">
              <a:buAutoNum type="arabicParenBoth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condições externas, que englobam os fatores climáticos, o regime hidrológico da bacia do Rio Hercílio e as variáveis sociopolíticas;</a:t>
            </a:r>
          </a:p>
          <a:p>
            <a:pPr marL="342900" indent="-342900" algn="just">
              <a:buAutoNum type="arabicParenBoth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processos internos da barragem, responsáveis pela retenção temporária de água, monitoramento técnico e operação de comportas; </a:t>
            </a:r>
          </a:p>
          <a:p>
            <a:pPr marL="342900" indent="-342900" algn="just">
              <a:buAutoNum type="arabicParenBoth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efeitos resultantes, expressos na regulação da vazão, na redução do nível do rio e na mitigação dos impactos sobre as comunidades a jusante. </a:t>
            </a:r>
          </a:p>
          <a:p>
            <a:pPr algn="just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A simulação permite testar a hipótese de que uma operação mais eficiente da barragem — caracterizada por decisões técnicas oportunas e gestão coordenada — reduz significativamente os impactos sociais e econômicos das enchentes. O modelo computacional traduz essa relação por meio de parâmetros ajustáveis de precipitação, capacidade de armazenamento e tempo de resposta operacional, possibilitando observar cenários alternativos de controle hídrico e avaliar a sensibilidade do sistema a variações climáticas e institucionais.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2B22A2E-F538-466B-A01F-17FE3AFF5ABD}"/>
              </a:ext>
            </a:extLst>
          </p:cNvPr>
          <p:cNvSpPr txBox="1"/>
          <p:nvPr/>
        </p:nvSpPr>
        <p:spPr>
          <a:xfrm>
            <a:off x="575187" y="629264"/>
            <a:ext cx="338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FF0000"/>
                </a:solidFill>
              </a:rPr>
              <a:t>Etapa 1 - Modelo Discursivo</a:t>
            </a:r>
          </a:p>
        </p:txBody>
      </p:sp>
    </p:spTree>
    <p:extLst>
      <p:ext uri="{BB962C8B-B14F-4D97-AF65-F5344CB8AC3E}">
        <p14:creationId xmlns:p14="http://schemas.microsoft.com/office/powerpoint/2010/main" val="1562845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A00FD-12BF-F275-6AA4-3A78568D7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6AD3637-42C3-1C88-3051-14AF4DCDE8D2}"/>
              </a:ext>
            </a:extLst>
          </p:cNvPr>
          <p:cNvSpPr/>
          <p:nvPr/>
        </p:nvSpPr>
        <p:spPr>
          <a:xfrm>
            <a:off x="265470" y="2079830"/>
            <a:ext cx="1435509" cy="7275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Chuvas Intensas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02D123C-78FF-A907-8C0C-E119EDD3EA31}"/>
              </a:ext>
            </a:extLst>
          </p:cNvPr>
          <p:cNvSpPr/>
          <p:nvPr/>
        </p:nvSpPr>
        <p:spPr>
          <a:xfrm>
            <a:off x="265470" y="3077805"/>
            <a:ext cx="1435509" cy="7275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Regime Hidrológico</a:t>
            </a:r>
          </a:p>
          <a:p>
            <a:pPr algn="ctr"/>
            <a:r>
              <a:rPr lang="pt-BR" sz="1200" b="1"/>
              <a:t>(Bacia Rio Hercílio)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BCC8F2F-D096-76AB-5BD4-AD2EB36AB70A}"/>
              </a:ext>
            </a:extLst>
          </p:cNvPr>
          <p:cNvSpPr/>
          <p:nvPr/>
        </p:nvSpPr>
        <p:spPr>
          <a:xfrm>
            <a:off x="265470" y="1062189"/>
            <a:ext cx="1435509" cy="7275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Condições Climáticas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A70AD80-D5C1-E0C9-AFC8-8E25B4CF098B}"/>
              </a:ext>
            </a:extLst>
          </p:cNvPr>
          <p:cNvSpPr/>
          <p:nvPr/>
        </p:nvSpPr>
        <p:spPr>
          <a:xfrm>
            <a:off x="265470" y="4075780"/>
            <a:ext cx="1435509" cy="72758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Fatores Sociopolíticos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65D4033-C9DF-2689-00F1-88480357B1CA}"/>
              </a:ext>
            </a:extLst>
          </p:cNvPr>
          <p:cNvSpPr/>
          <p:nvPr/>
        </p:nvSpPr>
        <p:spPr>
          <a:xfrm>
            <a:off x="2365887" y="1923126"/>
            <a:ext cx="2335162" cy="1882266"/>
          </a:xfrm>
          <a:prstGeom prst="roundRect">
            <a:avLst>
              <a:gd name="adj" fmla="val 788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>
                <a:solidFill>
                  <a:schemeClr val="accent2">
                    <a:lumMod val="50000"/>
                  </a:schemeClr>
                </a:solidFill>
              </a:rPr>
              <a:t>Processos Internos </a:t>
            </a:r>
          </a:p>
          <a:p>
            <a:pPr algn="ctr"/>
            <a:r>
              <a:rPr lang="pt-BR" sz="1200" b="1">
                <a:solidFill>
                  <a:schemeClr val="accent2">
                    <a:lumMod val="50000"/>
                  </a:schemeClr>
                </a:solidFill>
              </a:rPr>
              <a:t> Barragem de José Boiteux</a:t>
            </a:r>
          </a:p>
          <a:p>
            <a:pPr algn="ctr"/>
            <a:endParaRPr lang="pt-BR" sz="1200" b="1">
              <a:solidFill>
                <a:schemeClr val="accent2">
                  <a:lumMod val="50000"/>
                </a:schemeClr>
              </a:solidFill>
            </a:endParaRPr>
          </a:p>
          <a:p>
            <a:pPr marL="171450" indent="-171450" algn="ctr">
              <a:buFontTx/>
              <a:buChar char="-"/>
            </a:pPr>
            <a:r>
              <a:rPr lang="pt-BR" sz="1200" b="1">
                <a:solidFill>
                  <a:schemeClr val="accent2">
                    <a:lumMod val="50000"/>
                  </a:schemeClr>
                </a:solidFill>
              </a:rPr>
              <a:t>Capacidade de retenção  temporária</a:t>
            </a:r>
          </a:p>
          <a:p>
            <a:pPr marL="171450" indent="-171450" algn="ctr">
              <a:buFontTx/>
              <a:buChar char="-"/>
            </a:pPr>
            <a:r>
              <a:rPr lang="pt-BR" sz="1200" b="1">
                <a:solidFill>
                  <a:schemeClr val="accent2">
                    <a:lumMod val="50000"/>
                  </a:schemeClr>
                </a:solidFill>
              </a:rPr>
              <a:t>Monitoramento e controle técnico   </a:t>
            </a:r>
          </a:p>
          <a:p>
            <a:pPr marL="171450" indent="-171450" algn="ctr">
              <a:buFontTx/>
              <a:buChar char="-"/>
            </a:pPr>
            <a:r>
              <a:rPr lang="pt-BR" sz="1200" b="1">
                <a:solidFill>
                  <a:schemeClr val="accent2">
                    <a:lumMod val="50000"/>
                  </a:schemeClr>
                </a:solidFill>
              </a:rPr>
              <a:t>Abertura/fechamento de comportas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BAFF182-71C9-3FE8-2C1F-FB46243A07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700979" y="1425983"/>
            <a:ext cx="664908" cy="143827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AAE81EF-BA5A-E38E-F30C-5E2B4C95D809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1700979" y="2443624"/>
            <a:ext cx="664908" cy="4206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1EF228B-E36F-9D81-CB8B-70B6BC1E649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1700979" y="2864259"/>
            <a:ext cx="664908" cy="5773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E2F93E43-6145-1E0F-3477-B53C5C33392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700979" y="2864259"/>
            <a:ext cx="664908" cy="157531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0430274-7D19-9697-43E3-4208C4A0BBEC}"/>
              </a:ext>
            </a:extLst>
          </p:cNvPr>
          <p:cNvSpPr/>
          <p:nvPr/>
        </p:nvSpPr>
        <p:spPr>
          <a:xfrm>
            <a:off x="5149647" y="2587572"/>
            <a:ext cx="1249920" cy="54077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Controle da Vazão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8F72F31B-902B-6F51-2B48-C2A10DBAC82D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4701049" y="2857960"/>
            <a:ext cx="448598" cy="6299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DF18AB1-FF8A-ABE6-F0A0-2A9AAD8733F6}"/>
              </a:ext>
            </a:extLst>
          </p:cNvPr>
          <p:cNvSpPr/>
          <p:nvPr/>
        </p:nvSpPr>
        <p:spPr>
          <a:xfrm>
            <a:off x="6806999" y="2587572"/>
            <a:ext cx="1249920" cy="54077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Redução do nível do rio</a:t>
            </a: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C1811597-5584-E3FF-C452-00D1FD5DDB2F}"/>
              </a:ext>
            </a:extLst>
          </p:cNvPr>
          <p:cNvSpPr/>
          <p:nvPr/>
        </p:nvSpPr>
        <p:spPr>
          <a:xfrm>
            <a:off x="8573729" y="2587572"/>
            <a:ext cx="1249920" cy="54077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Mitigação das enchentes</a:t>
            </a:r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3996C171-C237-E685-FE9A-6AA0695C5C99}"/>
              </a:ext>
            </a:extLst>
          </p:cNvPr>
          <p:cNvCxnSpPr>
            <a:cxnSpLocks/>
            <a:stCxn id="22" idx="3"/>
            <a:endCxn id="55" idx="1"/>
          </p:cNvCxnSpPr>
          <p:nvPr/>
        </p:nvCxnSpPr>
        <p:spPr>
          <a:xfrm>
            <a:off x="6399567" y="2857960"/>
            <a:ext cx="407432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11DCB79A-08D6-4EE3-CE04-808AB20B8DB8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8056919" y="2857960"/>
            <a:ext cx="516810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249AC7EA-8F17-4399-ABF2-D5C5CDECFAD9}"/>
              </a:ext>
            </a:extLst>
          </p:cNvPr>
          <p:cNvSpPr/>
          <p:nvPr/>
        </p:nvSpPr>
        <p:spPr>
          <a:xfrm>
            <a:off x="10141368" y="2274323"/>
            <a:ext cx="1847240" cy="1154677"/>
          </a:xfrm>
          <a:prstGeom prst="roundRect">
            <a:avLst>
              <a:gd name="adj" fmla="val 788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>
                <a:solidFill>
                  <a:schemeClr val="accent6">
                    <a:lumMod val="75000"/>
                  </a:schemeClr>
                </a:solidFill>
              </a:rPr>
              <a:t>Redução dos Impactos sociais e econômicos nas comunidades do Médio e Baixo Vale do Itajaí</a:t>
            </a:r>
          </a:p>
        </p:txBody>
      </p: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B0592A8D-9129-3BA1-4F6E-96E637A63884}"/>
              </a:ext>
            </a:extLst>
          </p:cNvPr>
          <p:cNvCxnSpPr>
            <a:cxnSpLocks/>
            <a:stCxn id="56" idx="3"/>
            <a:endCxn id="69" idx="1"/>
          </p:cNvCxnSpPr>
          <p:nvPr/>
        </p:nvCxnSpPr>
        <p:spPr>
          <a:xfrm flipV="1">
            <a:off x="9823649" y="2851662"/>
            <a:ext cx="317719" cy="6298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do 75">
            <a:extLst>
              <a:ext uri="{FF2B5EF4-FFF2-40B4-BE49-F238E27FC236}">
                <a16:creationId xmlns:a16="http://schemas.microsoft.com/office/drawing/2014/main" id="{9EE6FA48-33A1-6AA9-17BC-DAD6472E96DC}"/>
              </a:ext>
            </a:extLst>
          </p:cNvPr>
          <p:cNvCxnSpPr>
            <a:stCxn id="69" idx="2"/>
            <a:endCxn id="5" idx="2"/>
          </p:cNvCxnSpPr>
          <p:nvPr/>
        </p:nvCxnSpPr>
        <p:spPr>
          <a:xfrm rot="5400000">
            <a:off x="5336924" y="-924698"/>
            <a:ext cx="1374367" cy="10081763"/>
          </a:xfrm>
          <a:prstGeom prst="bentConnector3">
            <a:avLst>
              <a:gd name="adj1" fmla="val 116633"/>
            </a:avLst>
          </a:prstGeom>
          <a:ln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E0ED57D5-F6A7-5A3B-8DB1-D0BBC3B7C603}"/>
              </a:ext>
            </a:extLst>
          </p:cNvPr>
          <p:cNvSpPr txBox="1"/>
          <p:nvPr/>
        </p:nvSpPr>
        <p:spPr>
          <a:xfrm>
            <a:off x="614839" y="5104020"/>
            <a:ext cx="113737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solidFill>
                <a:srgbClr val="FF0000"/>
              </a:solidFill>
            </a:endParaRPr>
          </a:p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Hipótese:</a:t>
            </a:r>
          </a:p>
          <a:p>
            <a:r>
              <a:rPr lang="pt-BR">
                <a:solidFill>
                  <a:srgbClr val="FF0000"/>
                </a:solidFill>
              </a:rPr>
              <a:t>Quanto melhor  a operação da Barragem de José Boiteux, menor os impactos socioeconômicos no Médio e Baixo Vale do Itajaí.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C9B626-CB5D-42EE-ABB2-18228BE26C0D}"/>
              </a:ext>
            </a:extLst>
          </p:cNvPr>
          <p:cNvSpPr txBox="1"/>
          <p:nvPr/>
        </p:nvSpPr>
        <p:spPr>
          <a:xfrm>
            <a:off x="265469" y="504209"/>
            <a:ext cx="295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FF0000"/>
                </a:solidFill>
              </a:rPr>
              <a:t>Etapa 2 - Modelo Gráfico</a:t>
            </a:r>
          </a:p>
        </p:txBody>
      </p:sp>
    </p:spTree>
    <p:extLst>
      <p:ext uri="{BB962C8B-B14F-4D97-AF65-F5344CB8AC3E}">
        <p14:creationId xmlns:p14="http://schemas.microsoft.com/office/powerpoint/2010/main" val="291819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6098A4C-FE91-80B6-217E-6BB7DA3A0FE6}"/>
              </a:ext>
            </a:extLst>
          </p:cNvPr>
          <p:cNvSpPr txBox="1"/>
          <p:nvPr/>
        </p:nvSpPr>
        <p:spPr>
          <a:xfrm>
            <a:off x="3001617" y="1405595"/>
            <a:ext cx="6188765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fr-FR" sz="2800" i="1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fr-FR" sz="2800" i="1">
                <a:solidFill>
                  <a:schemeClr val="tx2">
                    <a:lumMod val="90000"/>
                    <a:lumOff val="10000"/>
                  </a:schemeClr>
                </a:solidFill>
              </a:rPr>
              <a:t>Vc = (Rh + Ci) x [1 – (Et x Cr x Fc)]</a:t>
            </a:r>
          </a:p>
          <a:p>
            <a:pPr algn="ctr"/>
            <a:endParaRPr lang="pt-BR" sz="2800" i="1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6D443C-C95E-5DD4-7F54-590F89FC3353}"/>
              </a:ext>
            </a:extLst>
          </p:cNvPr>
          <p:cNvSpPr txBox="1"/>
          <p:nvPr/>
        </p:nvSpPr>
        <p:spPr>
          <a:xfrm>
            <a:off x="490756" y="665202"/>
            <a:ext cx="295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FF0000"/>
                </a:solidFill>
              </a:rPr>
              <a:t>Etapa 3 - Modelo Formal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55CAA-0586-BC55-799F-15AC800E1D49}"/>
              </a:ext>
            </a:extLst>
          </p:cNvPr>
          <p:cNvSpPr txBox="1"/>
          <p:nvPr/>
        </p:nvSpPr>
        <p:spPr>
          <a:xfrm>
            <a:off x="157452" y="3113304"/>
            <a:ext cx="189984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𝑹𝒉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= regime hidrológico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Rh = Rh × [A + P + E(U + I)]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A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Aporte de afluentes;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P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Precipitação;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E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Escoamento superficial;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U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Uso do solo,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I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Infiltração.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264EC9-18A0-FF75-BF15-DDAD8D581D01}"/>
              </a:ext>
            </a:extLst>
          </p:cNvPr>
          <p:cNvSpPr txBox="1"/>
          <p:nvPr/>
        </p:nvSpPr>
        <p:spPr>
          <a:xfrm>
            <a:off x="2163840" y="3083493"/>
            <a:ext cx="2299426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𝑪𝒊= chuvas intensas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Ci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' = </a:t>
            </a:r>
            <a:r>
              <a:rPr lang="pt-BR" sz="800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Ci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 × [</a:t>
            </a:r>
            <a:r>
              <a:rPr lang="pt-BR" sz="800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Im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 × </a:t>
            </a:r>
            <a:r>
              <a:rPr lang="pt-BR" sz="800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Ae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(t) × </a:t>
            </a:r>
            <a:r>
              <a:rPr lang="pt-BR" sz="800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Pf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(t)] 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Im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Intensidade média da chuva (mm/h); 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Ae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(t)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Amplitude do evento extremo (1-3), modelando picos intensos,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Pf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(t)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Fator probabilístico de ocorrência (0-1), indica se chove ou não naquele </a:t>
            </a:r>
            <a:r>
              <a:rPr lang="pt-BR" sz="800" err="1">
                <a:solidFill>
                  <a:schemeClr val="tx2">
                    <a:lumMod val="90000"/>
                    <a:lumOff val="10000"/>
                  </a:schemeClr>
                </a:solidFill>
              </a:rPr>
              <a:t>tick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).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A84FC5E-54C8-8679-5FF9-C7424E50308A}"/>
              </a:ext>
            </a:extLst>
          </p:cNvPr>
          <p:cNvSpPr txBox="1"/>
          <p:nvPr/>
        </p:nvSpPr>
        <p:spPr>
          <a:xfrm>
            <a:off x="4649342" y="3069636"/>
            <a:ext cx="236034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𝑬𝒕= eficiência técnica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Et' = Et × [0.4Ct + 0.3Ds + 0.2Ro + 0.1Cf] 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Ct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Competência técnica de equipe; 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Ds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Disponibilidade dos sensores e sistemas; 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Ro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Rapidez de operação (1 / tempo de resposta)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Cf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Confiabilidade do sistema).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A8EEAF-9C29-47CF-95BB-A49213CA9793}"/>
              </a:ext>
            </a:extLst>
          </p:cNvPr>
          <p:cNvSpPr txBox="1"/>
          <p:nvPr/>
        </p:nvSpPr>
        <p:spPr>
          <a:xfrm>
            <a:off x="7195766" y="3069636"/>
            <a:ext cx="2299425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𝑪𝒓= capacidade de retenção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Cr' = Cr × (Cr1 + Cr2 + Cr4) / (1 + Cr3)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Cr1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Capacidade estrutural;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Cr2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Eficiência de descarga;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Cr3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Tempo de reposta operacional,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Cr4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Manutenção e integridade).</a:t>
            </a:r>
          </a:p>
          <a:p>
            <a:endParaRPr lang="pt-BR" sz="8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0D2B0D7-5AC9-2CCA-CD3A-80E02F3CD34B}"/>
              </a:ext>
            </a:extLst>
          </p:cNvPr>
          <p:cNvSpPr txBox="1"/>
          <p:nvPr/>
        </p:nvSpPr>
        <p:spPr>
          <a:xfrm>
            <a:off x="9607463" y="3083493"/>
            <a:ext cx="2373867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𝑭𝒄= fator comporta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err="1">
                <a:solidFill>
                  <a:schemeClr val="tx2">
                    <a:lumMod val="90000"/>
                    <a:lumOff val="10000"/>
                  </a:schemeClr>
                </a:solidFill>
              </a:rPr>
              <a:t>Fc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' = </a:t>
            </a:r>
            <a:r>
              <a:rPr lang="pt-BR" sz="800" err="1">
                <a:solidFill>
                  <a:schemeClr val="tx2">
                    <a:lumMod val="90000"/>
                    <a:lumOff val="10000"/>
                  </a:schemeClr>
                </a:solidFill>
              </a:rPr>
              <a:t>Fc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× [Fc1 + (1 − Fc2) + (1 − Fc3) + (1 − Fc4)] / 4 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Fc1 = Vulnerabilidade social; 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Fc2 = Capacidade de adaptação; Fc3 = Comunicação e alerta, Fc4 = infraestrutura crítica).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7B49E5A-8D1A-DC3C-A396-A382D0E72F07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107376" y="2330777"/>
            <a:ext cx="3614576" cy="78252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2B43445-F59E-DF36-749F-7B323880D13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3313553" y="2328675"/>
            <a:ext cx="2198575" cy="75481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A1A8480E-9B71-CEB4-3CB0-FB36E5DCAC53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829516" y="2328675"/>
            <a:ext cx="1042103" cy="740961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4F587CAB-14BA-1805-057C-C58F7A4CEAB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563821" y="2328675"/>
            <a:ext cx="781658" cy="740961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D000517D-16E9-E917-DCC4-B9FF9579F64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183405" y="2328675"/>
            <a:ext cx="2610992" cy="75481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358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F8099857-3F02-EA0B-BE63-483D366DA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623095"/>
              </p:ext>
            </p:extLst>
          </p:nvPr>
        </p:nvGraphicFramePr>
        <p:xfrm>
          <a:off x="207390" y="1713322"/>
          <a:ext cx="11331020" cy="3295832"/>
        </p:xfrm>
        <a:graphic>
          <a:graphicData uri="http://schemas.openxmlformats.org/drawingml/2006/table">
            <a:tbl>
              <a:tblPr/>
              <a:tblGrid>
                <a:gridCol w="829558">
                  <a:extLst>
                    <a:ext uri="{9D8B030D-6E8A-4147-A177-3AD203B41FA5}">
                      <a16:colId xmlns:a16="http://schemas.microsoft.com/office/drawing/2014/main" val="885060433"/>
                    </a:ext>
                  </a:extLst>
                </a:gridCol>
                <a:gridCol w="1989056">
                  <a:extLst>
                    <a:ext uri="{9D8B030D-6E8A-4147-A177-3AD203B41FA5}">
                      <a16:colId xmlns:a16="http://schemas.microsoft.com/office/drawing/2014/main" val="2608349612"/>
                    </a:ext>
                  </a:extLst>
                </a:gridCol>
                <a:gridCol w="2102177">
                  <a:extLst>
                    <a:ext uri="{9D8B030D-6E8A-4147-A177-3AD203B41FA5}">
                      <a16:colId xmlns:a16="http://schemas.microsoft.com/office/drawing/2014/main" val="1882035647"/>
                    </a:ext>
                  </a:extLst>
                </a:gridCol>
                <a:gridCol w="1941922">
                  <a:extLst>
                    <a:ext uri="{9D8B030D-6E8A-4147-A177-3AD203B41FA5}">
                      <a16:colId xmlns:a16="http://schemas.microsoft.com/office/drawing/2014/main" val="377848053"/>
                    </a:ext>
                  </a:extLst>
                </a:gridCol>
                <a:gridCol w="4468307">
                  <a:extLst>
                    <a:ext uri="{9D8B030D-6E8A-4147-A177-3AD203B41FA5}">
                      <a16:colId xmlns:a16="http://schemas.microsoft.com/office/drawing/2014/main" val="1806667157"/>
                    </a:ext>
                  </a:extLst>
                </a:gridCol>
              </a:tblGrid>
              <a:tr h="920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Símbolo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Nome do Parâmetro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Tipo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Intervalo (sugerido)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Interpretação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55439"/>
                  </a:ext>
                </a:extLst>
              </a:tr>
              <a:tr h="4653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Vc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controlada (m³/s)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Variável dependente (resultado)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≥ 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de saída após o controle da barragem. Indica quanto de água segue pelo rio; quanto menor o valor, maior a eficiência no controle de enchentes.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160276"/>
                  </a:ext>
                </a:extLst>
              </a:tr>
              <a:tr h="4234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Rh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Regime hidrológico (m³/s)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Variável de entrada (ambiental)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200–500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natural do Rio Hercílio (sem influência da barragem). Reflete o comportamento hidrológico da bacia; aumenta com o volume afluente.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763794"/>
                  </a:ext>
                </a:extLst>
              </a:tr>
              <a:tr h="2998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Ci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Chuvas intensas (mm/h)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Variável de entrada (ambiental)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0–200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Intensidade das chuvas na região; eleva a quantidade de água que chega à barragem e ao rio.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807151"/>
                  </a:ext>
                </a:extLst>
              </a:tr>
              <a:tr h="4234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Et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Eficiência de controle técnico (adimensional)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Parâmetro interno da barragem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0–1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Eficiência operacional (monitoramento, tempo de resposta, precisão no manejo). Valores altos indicam operação eficaz e previsível.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019045"/>
                  </a:ext>
                </a:extLst>
              </a:tr>
              <a:tr h="3398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Cr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Capacidade de retenção (adimensional)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Parâmetro interno da barragem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0–1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Proporção de água que a barragem consegue reter temporariamente; 1 = 100% da capacidade de retenção.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269379"/>
                  </a:ext>
                </a:extLst>
              </a:tr>
              <a:tr h="4753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Fc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Fator comporta (adimensional)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Parâmetro de controle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0,3; 0,6; 1,0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Grau de abertura das comportas: 0,3 = fechadas; 0,6 = parcialmente abertas; 1,0 = totalmente abertas; controla diretamente o fluxo de saída.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561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160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5B345-5863-77C5-A8D7-17BFAD7B7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C49066-C140-D7CC-E464-79DFB8F89000}"/>
              </a:ext>
            </a:extLst>
          </p:cNvPr>
          <p:cNvSpPr txBox="1"/>
          <p:nvPr/>
        </p:nvSpPr>
        <p:spPr>
          <a:xfrm>
            <a:off x="2938706" y="3013069"/>
            <a:ext cx="6314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17.4 – Formalismo</a:t>
            </a:r>
          </a:p>
        </p:txBody>
      </p:sp>
    </p:spTree>
    <p:extLst>
      <p:ext uri="{BB962C8B-B14F-4D97-AF65-F5344CB8AC3E}">
        <p14:creationId xmlns:p14="http://schemas.microsoft.com/office/powerpoint/2010/main" val="2083769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17EBC2-E58D-E194-56EB-5B2576CD86D6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17.4.1. O que é o </a:t>
            </a:r>
            <a:r>
              <a:rPr lang="pt-BR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Netlogo</a:t>
            </a:r>
            <a:endParaRPr lang="pt-BR" b="1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1" name="Picture 2" descr="NetLogo Web">
            <a:extLst>
              <a:ext uri="{FF2B5EF4-FFF2-40B4-BE49-F238E27FC236}">
                <a16:creationId xmlns:a16="http://schemas.microsoft.com/office/drawing/2014/main" id="{197D2376-FED9-3DA4-62F6-A6FA26C12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63" y="982282"/>
            <a:ext cx="1582795" cy="15827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200B4FA-E6F1-A960-4BB1-00C44BDD7F97}"/>
              </a:ext>
            </a:extLst>
          </p:cNvPr>
          <p:cNvSpPr txBox="1"/>
          <p:nvPr/>
        </p:nvSpPr>
        <p:spPr>
          <a:xfrm>
            <a:off x="2692958" y="1188904"/>
            <a:ext cx="92297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O </a:t>
            </a:r>
            <a:r>
              <a:rPr lang="pt-BR" sz="1600">
                <a:solidFill>
                  <a:srgbClr val="FF0000"/>
                </a:solidFill>
              </a:rPr>
              <a:t>NetLogo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é uma plataforma de modelagem baseada em agentes (Agent-Based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Modeling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- ABM) amplamente utilizada para simular sistemas complexos que envolvem múltiplos agentes interativos em um ambiente espacial. Ele foi desenvolvido por Uri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Wilensky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no Center for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Connected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Learning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and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Computer-Based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Modeling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da Northwestern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University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, nos Estados Unidos, e é utilizado em diversas áreas, como ciências sociais, ecologia, economia, física, educação e inteligência artificial.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ED1A46D-32A1-0192-640B-EBE4652595CE}"/>
              </a:ext>
            </a:extLst>
          </p:cNvPr>
          <p:cNvSpPr txBox="1"/>
          <p:nvPr/>
        </p:nvSpPr>
        <p:spPr>
          <a:xfrm>
            <a:off x="1027849" y="2782563"/>
            <a:ext cx="108948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a) Modelo baseado em agentes:</a:t>
            </a:r>
          </a:p>
          <a:p>
            <a:pPr marL="180975" algn="just"/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Cada entidade do sistema (pessoa, animal, organização, molécula, etc.) é representada como um agente autônomo que segue regras próprias de comportamento e pode interagir com outros agentes e com o ambiente.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2BB7271-AFB7-2889-EFC1-1182F465E0B7}"/>
              </a:ext>
            </a:extLst>
          </p:cNvPr>
          <p:cNvSpPr txBox="1"/>
          <p:nvPr/>
        </p:nvSpPr>
        <p:spPr>
          <a:xfrm>
            <a:off x="1027849" y="3520801"/>
            <a:ext cx="108948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 algn="just"/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b) Linguagem de programação própria:</a:t>
            </a:r>
          </a:p>
          <a:p>
            <a:pPr marL="180975" algn="just"/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Possui uma linguagem própria, simples e de alto nível, também chamada NetLogo, que permite descrever comportamentos, variáveis e interações dos agentes de forma compacta e expressiva.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782D397-B065-2F6F-7B3B-BB2BD5ADCB08}"/>
              </a:ext>
            </a:extLst>
          </p:cNvPr>
          <p:cNvSpPr txBox="1"/>
          <p:nvPr/>
        </p:nvSpPr>
        <p:spPr>
          <a:xfrm>
            <a:off x="1027849" y="4259465"/>
            <a:ext cx="108948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/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c) Ambiente espacial discreto (grid):</a:t>
            </a:r>
            <a:b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Os agentes atuam sobre um espaço bidimensional discretizado em células (</a:t>
            </a:r>
            <a:r>
              <a:rPr lang="pt-BR" sz="1400" i="1">
                <a:solidFill>
                  <a:schemeClr val="tx2">
                    <a:lumMod val="90000"/>
                    <a:lumOff val="10000"/>
                  </a:schemeClr>
                </a:solidFill>
              </a:rPr>
              <a:t>patches</a:t>
            </a:r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), o que permite representar ambientes físicos e geográficos com relativa facilidade.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DB55C55-19A6-6692-D976-97BBFA10C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849" y="4971088"/>
            <a:ext cx="1588619" cy="17834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A86578A-1D5F-4743-3E4A-9FA045832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810" y="4997702"/>
            <a:ext cx="2128516" cy="175683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D0EFA32-71AC-1382-3684-CC7EDC84A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833" y="4997703"/>
            <a:ext cx="2278887" cy="175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9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E720120C-C924-7D8F-CFE1-E6A46444D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913462"/>
              </p:ext>
            </p:extLst>
          </p:nvPr>
        </p:nvGraphicFramePr>
        <p:xfrm>
          <a:off x="443802" y="806189"/>
          <a:ext cx="11304395" cy="5245622"/>
        </p:xfrm>
        <a:graphic>
          <a:graphicData uri="http://schemas.openxmlformats.org/drawingml/2006/table">
            <a:tbl>
              <a:tblPr/>
              <a:tblGrid>
                <a:gridCol w="1337304">
                  <a:extLst>
                    <a:ext uri="{9D8B030D-6E8A-4147-A177-3AD203B41FA5}">
                      <a16:colId xmlns:a16="http://schemas.microsoft.com/office/drawing/2014/main" val="3842754490"/>
                    </a:ext>
                  </a:extLst>
                </a:gridCol>
                <a:gridCol w="3184454">
                  <a:extLst>
                    <a:ext uri="{9D8B030D-6E8A-4147-A177-3AD203B41FA5}">
                      <a16:colId xmlns:a16="http://schemas.microsoft.com/office/drawing/2014/main" val="1410624016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2969928528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1768537520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1036743173"/>
                    </a:ext>
                  </a:extLst>
                </a:gridCol>
              </a:tblGrid>
              <a:tr h="795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Item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Barragem_Simulacao_v1.nlogo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Barragem_Simulacao_v2.nlogo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Barragem_Simulacao_v3.nlogo (nova)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Observação / Impacto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117151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Suporte GIS / shapefile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Não — ambiente sintético, sem GIS.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Sim — usa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gis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e carrega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bacia_hidrografica_vale.shp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Sim — suporte a múltiplas camadas vetoriais (sub-bacias, cursos d'água, uso do solo), leitura automática de .shp/.dbf/.prj, verificação e reprojeção automática para o envelope do mundo.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torna o modelo interoperável com QGIS/fluxos GIS; exige shapefiles bem preparados ou rotina de pré-processamento.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389807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Variáveis globais principais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regime-hidrologico, intensidade-chuvas, capacidade-maxima, eficiencia-tecnica, capacidade-retencao, vazao-controlada, etc.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Mesmas + atributos derivados do shapefile (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area-bacia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num-subbacias-ativas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etc.).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Acrescenta parâmetros de chuva-runoff (infiltração, coef. escoamento, tempo de concentração), parâmetros de routing (K, X) e incerteza (σ chuva, ensemble-size).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permite modelagem hidrológica mais realista e análise de sensibilidade/uncertainty.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450903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Breeds (agentes)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sensores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comportas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comportas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com leitura e comportamento simples.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sensores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comportas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marcadores-bacia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(marca sub-bacias).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Além dos anteriores, adiciona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estações-pluviometricas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estações-vazao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operadores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(decisor humano/automático) e agentes de integração (exportadores).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amplia capacidade de monitoramento e simulação de operação/decisão humana.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733518"/>
                  </a:ext>
                </a:extLst>
              </a:tr>
              <a:tr h="4203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patches-own / atributos espaciais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tipo-area, nivel-agua, vazao-q7, vazao-rest, nome-microbacia, area-bacia, tem-chuva?, contribuicao-vazao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Mesmos atributos; popula a partir do shapefile.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Adiciona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elevacao (DEM)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uso_solo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impermeabilizacao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armazenamento_soil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id_feature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lat/lon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e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last_obs_timestamp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Permite incorporar topografia e processos superficiais — melhora resposta espacial.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041086"/>
                  </a:ext>
                </a:extLst>
              </a:tr>
              <a:tr h="5566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Cálculo da vazão controlada (fórmula)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Fórmula estrutural simples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Vc = (Rh + Cj) * (1 - (Et * Cr * Fc))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com Cj sintético.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Mesma estrutura com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Cj = (intensidade-chuvas * num-subbacias-ativas) * 0.3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(agregação espacial).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Substitui por esquema de routing (ex.: reservatório linear / Muskingum simplificado) + algoritmo de operação otimizado (multi-objetivo: minimizar risco-enchente e liberar água para demanda), com opção de usar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Cj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espacial ou series temporais reais.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gera hidrogramas mais plausíveis e permite políticas operacionais testáveis; exige calibração.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76232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Inicialização / defaults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Valores padronizados (ex.: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regime-hidrologico=150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capacidade-maxima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fixo,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volume-reservatorio = 40%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Valores inicializados com base em shapefile e parâmetros modelo; requer calibração.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Inicialização baseada em séries históricas (CSV/DB): estado inicial do reservatório sincronizado com observados; opção de “spin-up” e leitura de metadata do shapefile para defaults.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Reduz discrepâncias entre simulação e observações; aumenta necessidade de dados históricos.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251660"/>
                  </a:ext>
                </a:extLst>
              </a:tr>
              <a:tr h="4203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Entrada de dados (chuva / chuva espacial)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 gerada aleatoriamente por tick; sem associação espacial detalhada.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 aplicada por sub-bacia (atributos do shapefile são usados).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Entrada multi-fonte: CSV timeseries por estação, raster de precipitação (radar / gridded), API de estações em tempo real; downscaling espacial e interpolação entre estações.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permite cenários baseados em dados reais e assimilação; maior complexidade operacional.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37670"/>
                  </a:ext>
                </a:extLst>
              </a:tr>
              <a:tr h="386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Interface (controles/plots/monitores)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~6 sliders (comentados/opcionais), 2 buttons, ~14 plots, vários monitors.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~2 sliders, 3 buttons, ~11 plots, muitos monitors (15).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Painel de cenários (salvar/carregar), gestor de ensembles, botões de calibração automática, export CSV/GeoJSON, widgets para alternar camadas GIS e logs de operação.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orientado ao uso operacional e análise de cenários; mais controles, porém curva de aprendizagem maior.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4376"/>
                  </a:ext>
                </a:extLst>
              </a:tr>
              <a:tr h="5226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Procedures principais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setup-ambiente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setup-barragem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setup-sensores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go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calcular-vazao-controlada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etc.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Adiciona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setup-ambiente-gis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itera sobre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feature-list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desenho de features, agregação por sub-bacia.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Novas rotinas: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load-timeseries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calibrate-parameters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run-ensemble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export-results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assimilar-observacoes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optimize-operacao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(heurística/algoritmo genético simples).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Automatiza validação e experimentação; exige pacotes/tempo computacional extra.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809682"/>
                  </a:ext>
                </a:extLst>
              </a:tr>
              <a:tr h="147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/>
                        <a:t>Dependências externas</a:t>
                      </a:r>
                      <a:endParaRPr lang="pt-BR" sz="800"/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/>
                        <a:t>Nenhuma extensão NetLogo necessária.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/>
                        <a:t>Requer extensão </a:t>
                      </a:r>
                      <a:r>
                        <a:rPr lang="pt-BR" sz="800">
                          <a:latin typeface="Courier New" panose="02070309020205020404" pitchFamily="49" charset="0"/>
                        </a:rPr>
                        <a:t>gis</a:t>
                      </a:r>
                      <a:r>
                        <a:rPr lang="pt-BR" sz="800"/>
                        <a:t> e shapefile (.shp/.dbf/.shx/.prj).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sz="800"/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sz="800"/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739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93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42D18-6B20-AFC3-68C7-4158180D5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C779D8C-D8A2-3BB5-014E-5AB1DA00EB11}"/>
              </a:ext>
            </a:extLst>
          </p:cNvPr>
          <p:cNvSpPr txBox="1"/>
          <p:nvPr/>
        </p:nvSpPr>
        <p:spPr>
          <a:xfrm>
            <a:off x="2223089" y="3238356"/>
            <a:ext cx="75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17.5 – Execução</a:t>
            </a:r>
          </a:p>
        </p:txBody>
      </p:sp>
    </p:spTree>
    <p:extLst>
      <p:ext uri="{BB962C8B-B14F-4D97-AF65-F5344CB8AC3E}">
        <p14:creationId xmlns:p14="http://schemas.microsoft.com/office/powerpoint/2010/main" val="3851542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80FA9BA-2AD9-670B-E075-E07E62E05A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49" t="-308" r="38033" b="308"/>
          <a:stretch>
            <a:fillRect/>
          </a:stretch>
        </p:blipFill>
        <p:spPr>
          <a:xfrm>
            <a:off x="1417982" y="786350"/>
            <a:ext cx="9356035" cy="60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17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6461FF6-C896-81B2-425A-585DB0FDDB4F}"/>
              </a:ext>
            </a:extLst>
          </p:cNvPr>
          <p:cNvSpPr txBox="1"/>
          <p:nvPr/>
        </p:nvSpPr>
        <p:spPr>
          <a:xfrm>
            <a:off x="602901" y="683288"/>
            <a:ext cx="334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17.1. O que uma simulação?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AEAE84-4716-91BA-E69E-3C2FF1AD4746}"/>
              </a:ext>
            </a:extLst>
          </p:cNvPr>
          <p:cNvSpPr txBox="1"/>
          <p:nvPr/>
        </p:nvSpPr>
        <p:spPr>
          <a:xfrm>
            <a:off x="1071500" y="1052620"/>
            <a:ext cx="10661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Simulação computacional é um processo de </a:t>
            </a:r>
            <a:r>
              <a:rPr lang="pt-BR">
                <a:solidFill>
                  <a:srgbClr val="FF0000"/>
                </a:solidFill>
              </a:rPr>
              <a:t>modelagem dinâmica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, realizado em </a:t>
            </a:r>
            <a:r>
              <a:rPr lang="pt-BR">
                <a:solidFill>
                  <a:srgbClr val="FF0000"/>
                </a:solidFill>
              </a:rPr>
              <a:t>ambiente digital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, que permite representar, </a:t>
            </a:r>
            <a:r>
              <a:rPr lang="pt-BR">
                <a:solidFill>
                  <a:srgbClr val="FF0000"/>
                </a:solidFill>
              </a:rPr>
              <a:t>experimentar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e analisar o comportamento de sistemas reais ou hipotéticos por meio de </a:t>
            </a:r>
            <a:r>
              <a:rPr lang="pt-BR">
                <a:solidFill>
                  <a:srgbClr val="FF0000"/>
                </a:solidFill>
              </a:rPr>
              <a:t>algoritmos 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executados em computadores.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1B8D24C-44A5-AA08-6BE9-8AEEA2344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304950"/>
              </p:ext>
            </p:extLst>
          </p:nvPr>
        </p:nvGraphicFramePr>
        <p:xfrm>
          <a:off x="2479614" y="2156096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2403091475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36370329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FF0000"/>
                          </a:solidFill>
                        </a:rPr>
                        <a:t>Elemento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FF0000"/>
                          </a:solidFill>
                        </a:rPr>
                        <a:t>Descrição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72294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72C1E87-7EA5-4626-6615-C4FF9E81A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229981"/>
              </p:ext>
            </p:extLst>
          </p:nvPr>
        </p:nvGraphicFramePr>
        <p:xfrm>
          <a:off x="2479614" y="2538932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2504365460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15602052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Modelagem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Criação de uma representação simplificada de um sistema (modelo)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329889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567DC399-05F4-A16D-8FB7-35CE27143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031417"/>
              </p:ext>
            </p:extLst>
          </p:nvPr>
        </p:nvGraphicFramePr>
        <p:xfrm>
          <a:off x="2479614" y="2921768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1584433807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1744134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Execução computacional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modelo é executado numericamente por um programa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571985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D60CBD04-F7C1-3499-4E68-CD3D16EB3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060018"/>
              </p:ext>
            </p:extLst>
          </p:nvPr>
        </p:nvGraphicFramePr>
        <p:xfrm>
          <a:off x="2479614" y="3304604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1484710227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39974311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Dinâmica temporal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sistema simulado evolui no tempo, reproduzindo processos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825334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41ADE1D9-0C1F-0304-F430-538903CCB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116971"/>
              </p:ext>
            </p:extLst>
          </p:nvPr>
        </p:nvGraphicFramePr>
        <p:xfrm>
          <a:off x="2479614" y="3687440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3094226118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1662573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Exploração de cenários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Permite testar hipóteses, prever situações, observar emergências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92502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5BECE39C-6D49-05E3-2ADE-3F6735E7D006}"/>
              </a:ext>
            </a:extLst>
          </p:cNvPr>
          <p:cNvSpPr txBox="1"/>
          <p:nvPr/>
        </p:nvSpPr>
        <p:spPr>
          <a:xfrm>
            <a:off x="2153165" y="4314522"/>
            <a:ext cx="73800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>
                <a:solidFill>
                  <a:schemeClr val="tx2">
                    <a:lumMod val="90000"/>
                    <a:lumOff val="10000"/>
                  </a:schemeClr>
                </a:solidFill>
              </a:rPr>
              <a:t>Modelo:</a:t>
            </a:r>
          </a:p>
          <a:p>
            <a:pPr algn="just"/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Representação abstrata de um sistema (físico, social, econômico, biológico etc.)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33BD3E2-AFB7-90AF-FD76-0FDCE530E6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3357" y="4930423"/>
            <a:ext cx="584775" cy="5847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B7487FE-2C3A-E630-6279-5C22912DCE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3357" y="4324243"/>
            <a:ext cx="538907" cy="53890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8CE26F2-8350-02ED-5E89-5B74252EBF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78578" y="5589937"/>
            <a:ext cx="584775" cy="58477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D8B75AA-5266-4A53-0800-029973D9E4BC}"/>
              </a:ext>
            </a:extLst>
          </p:cNvPr>
          <p:cNvSpPr txBox="1"/>
          <p:nvPr/>
        </p:nvSpPr>
        <p:spPr>
          <a:xfrm>
            <a:off x="2124357" y="4950346"/>
            <a:ext cx="73800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>
                <a:solidFill>
                  <a:schemeClr val="tx2">
                    <a:lumMod val="90000"/>
                    <a:lumOff val="10000"/>
                  </a:schemeClr>
                </a:solidFill>
              </a:rPr>
              <a:t>Computador:</a:t>
            </a:r>
          </a:p>
          <a:p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Suporte operacional que realiza cálculos, iterações e visualizações rapidamente.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684C1E9-645B-0762-F824-B96EA90B1AD4}"/>
              </a:ext>
            </a:extLst>
          </p:cNvPr>
          <p:cNvSpPr txBox="1"/>
          <p:nvPr/>
        </p:nvSpPr>
        <p:spPr>
          <a:xfrm>
            <a:off x="2137944" y="5562820"/>
            <a:ext cx="75621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>
                <a:solidFill>
                  <a:schemeClr val="tx2">
                    <a:lumMod val="90000"/>
                    <a:lumOff val="10000"/>
                  </a:schemeClr>
                </a:solidFill>
              </a:rPr>
              <a:t>Usuário:</a:t>
            </a:r>
          </a:p>
          <a:p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Define parâmetros, observa os resultados e interpreta o comportamento simulado.</a:t>
            </a:r>
          </a:p>
        </p:txBody>
      </p:sp>
    </p:spTree>
    <p:extLst>
      <p:ext uri="{BB962C8B-B14F-4D97-AF65-F5344CB8AC3E}">
        <p14:creationId xmlns:p14="http://schemas.microsoft.com/office/powerpoint/2010/main" val="203553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file, captura de ecrã, Gráfico&#10;&#10;Os conteúdos gerados por IA podem estar incorretos.">
            <a:extLst>
              <a:ext uri="{FF2B5EF4-FFF2-40B4-BE49-F238E27FC236}">
                <a16:creationId xmlns:a16="http://schemas.microsoft.com/office/drawing/2014/main" id="{73BED6A3-7374-23F3-FE4E-04237D28C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98" y="758812"/>
            <a:ext cx="10972203" cy="4571751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1642069E-5575-E152-B452-B331DD397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898" y="5498159"/>
            <a:ext cx="1097220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Eixo X: </a:t>
            </a:r>
            <a:r>
              <a:rPr kumimoji="0" lang="pt-BR" altLang="pt-BR" sz="1600" b="1" i="0" u="none" strike="noStrike" cap="none" normalizeH="0" baseline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(índice temporal; no seu modelo 1 </a:t>
            </a:r>
            <a:r>
              <a:rPr kumimoji="0" lang="pt-BR" altLang="pt-BR" sz="800" b="0" i="0" u="none" strike="noStrike" cap="none" normalizeH="0" baseline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= 1 hora).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Eixo Y esquerdo: </a:t>
            </a:r>
            <a:r>
              <a:rPr kumimoji="0" lang="pt-BR" altLang="pt-BR" sz="1600" b="1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Variação absoluta do volume entre </a:t>
            </a:r>
            <a:r>
              <a:rPr kumimoji="0" lang="pt-BR" altLang="pt-BR" sz="1600" b="1" i="0" u="none" strike="noStrike" cap="none" normalizeH="0" baseline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ticks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Unicode MS"/>
              </a:rPr>
              <a:t>delta_volume_m3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, em m³). Valor positivo = aumento de volume; valor negativo = diminuição de volume.</a:t>
            </a:r>
            <a:endParaRPr kumimoji="0" lang="pt-BR" altLang="pt-BR" sz="800" b="0" i="0" u="none" strike="noStrike" cap="none" normalizeH="0" baseline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Eixo Y direito: </a:t>
            </a:r>
            <a:r>
              <a:rPr kumimoji="0" lang="pt-BR" altLang="pt-BR" sz="1600" b="1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Variação percentual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relativa ao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anterior (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Unicode MS"/>
              </a:rPr>
              <a:t>%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Unicode MS"/>
              </a:rPr>
              <a:t>change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). É uma medida adimensional sensível a volumes de referência pequenos.</a:t>
            </a:r>
            <a:endParaRPr kumimoji="0" lang="pt-BR" altLang="pt-BR" sz="800" b="0" i="0" u="none" strike="noStrike" cap="none" normalizeH="0" baseline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690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265B8444-4DDF-81BC-8AD1-6433DEB6B398}"/>
              </a:ext>
            </a:extLst>
          </p:cNvPr>
          <p:cNvSpPr txBox="1"/>
          <p:nvPr/>
        </p:nvSpPr>
        <p:spPr>
          <a:xfrm>
            <a:off x="198782" y="590444"/>
            <a:ext cx="107342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Interpretação física/prática</a:t>
            </a:r>
          </a:p>
          <a:p>
            <a:pPr marL="342900" indent="-342900">
              <a:buAutoNum type="arabicParenR"/>
            </a:pPr>
            <a:endParaRPr lang="pt-BR" b="1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Se 1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</a:rPr>
              <a:t>tick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= 1 h, uma variação de </a:t>
            </a: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−600 m³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por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</a:rPr>
              <a:t>tick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equivale a ≈ </a:t>
            </a: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−0,167 m³/s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(−167 L/s). Esse é o ritmo médio de perda naquela janela.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Variações sustentadas negativas indicam operação de liberação (comportas abertas) ou balanço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</a:rPr>
              <a:t>inflow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&lt;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</a:rPr>
              <a:t>outflow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; variações positivas indicam eventos de recarga.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O grande pulso inicial provavelmente </a:t>
            </a: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não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corresponde a comportamento hidrológico real (parece uma descontinuidade de série) e deve ser investigado antes de tirar conclusões.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7DCFE6-E311-C7C0-3155-B33BEE97979E}"/>
              </a:ext>
            </a:extLst>
          </p:cNvPr>
          <p:cNvSpPr txBox="1"/>
          <p:nvPr/>
        </p:nvSpPr>
        <p:spPr>
          <a:xfrm>
            <a:off x="198782" y="3007021"/>
            <a:ext cx="115426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2. Possíveis causas do padrão observado</a:t>
            </a:r>
          </a:p>
          <a:p>
            <a:endParaRPr lang="pt-BR" b="1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 Artefato de pré-processamento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: conversão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</a:rPr>
              <a:t>percent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→ m³, arredondamento ou linha de cabeçalho lida como dado; interpolação inicial aplicada a gap grande.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 Política de operação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: comportas abertas/fechadas em massa em início de série.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 Evento hidrológico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: chuva extrema seguida de descarga controlada (menos provável sem outros sinais).</a:t>
            </a:r>
          </a:p>
        </p:txBody>
      </p:sp>
    </p:spTree>
    <p:extLst>
      <p:ext uri="{BB962C8B-B14F-4D97-AF65-F5344CB8AC3E}">
        <p14:creationId xmlns:p14="http://schemas.microsoft.com/office/powerpoint/2010/main" val="1328576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26DAB-EBD0-AD01-BC84-9CB3A107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D3AE63C-DE47-73F0-7390-3557D44D660B}"/>
              </a:ext>
            </a:extLst>
          </p:cNvPr>
          <p:cNvSpPr txBox="1"/>
          <p:nvPr/>
        </p:nvSpPr>
        <p:spPr>
          <a:xfrm>
            <a:off x="2223089" y="3238356"/>
            <a:ext cx="75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17.6 – Validação</a:t>
            </a:r>
          </a:p>
        </p:txBody>
      </p:sp>
    </p:spTree>
    <p:extLst>
      <p:ext uri="{BB962C8B-B14F-4D97-AF65-F5344CB8AC3E}">
        <p14:creationId xmlns:p14="http://schemas.microsoft.com/office/powerpoint/2010/main" val="1954669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C4DBE89-7A91-791D-90EE-3DDEA9F67EBC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17.6.1. Volume-reservatório </a:t>
            </a:r>
          </a:p>
        </p:txBody>
      </p:sp>
      <p:pic>
        <p:nvPicPr>
          <p:cNvPr id="4" name="Imagem 3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E94A91F5-AA1C-DD41-8F01-F95B10843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7" y="1605842"/>
            <a:ext cx="7106872" cy="46392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F2069D1-F70D-0B7A-02A7-0E7233F96CB2}"/>
              </a:ext>
            </a:extLst>
          </p:cNvPr>
          <p:cNvSpPr txBox="1"/>
          <p:nvPr/>
        </p:nvSpPr>
        <p:spPr>
          <a:xfrm>
            <a:off x="391886" y="1109396"/>
            <a:ext cx="11542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A barragem de José Boiteux tem capacidade para até 357 milhões de metros cúbicos de água.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1E7821F-3032-3C39-1F44-F7A8935D9F38}"/>
              </a:ext>
            </a:extLst>
          </p:cNvPr>
          <p:cNvSpPr txBox="1"/>
          <p:nvPr/>
        </p:nvSpPr>
        <p:spPr>
          <a:xfrm>
            <a:off x="7643178" y="1605842"/>
            <a:ext cx="429135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Níveis / Volume do reservatório (tempo-série)</a:t>
            </a:r>
          </a:p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Se há chuvas fortes que podem causar enchentes, as comportas são fechadas para evitar a inundação de cidades a jusante da barragem, segurando a água, mantendo assim seu volume em valores mais elevados. </a:t>
            </a:r>
          </a:p>
          <a:p>
            <a:endParaRPr lang="pt-BR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Quando não há chuvas fortes e risco de enchente as comportas permanecem abertas, havendo escoamento contínuo e, dessa forma, o volume cai de forma lenta e progressiva.</a:t>
            </a:r>
          </a:p>
        </p:txBody>
      </p:sp>
    </p:spTree>
    <p:extLst>
      <p:ext uri="{BB962C8B-B14F-4D97-AF65-F5344CB8AC3E}">
        <p14:creationId xmlns:p14="http://schemas.microsoft.com/office/powerpoint/2010/main" val="836779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9023DE7-D5A6-1658-56D5-3D91AE9258C7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17.6.2. Abertura-comportas  </a:t>
            </a:r>
          </a:p>
        </p:txBody>
      </p:sp>
      <p:pic>
        <p:nvPicPr>
          <p:cNvPr id="4" name="Imagem 3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B35AC003-5796-53FB-1F85-A67E017EE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605842"/>
            <a:ext cx="7070308" cy="424731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AEF7740-FB5B-B58E-4396-A3DE4232BF1D}"/>
              </a:ext>
            </a:extLst>
          </p:cNvPr>
          <p:cNvSpPr txBox="1"/>
          <p:nvPr/>
        </p:nvSpPr>
        <p:spPr>
          <a:xfrm>
            <a:off x="7643178" y="1605842"/>
            <a:ext cx="42913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 — logs de comportas/decisões operacionais</a:t>
            </a:r>
          </a:p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Quando há um cenário com chuva, as comportas reduzem sua abertura (fecham parcialmente), depois fecham mais conforme o reservatório começa a encher.</a:t>
            </a:r>
          </a:p>
          <a:p>
            <a:endParaRPr lang="pt-BR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Quando há um cenário sem chuva, as comportas permanecem abertas em 100%.</a:t>
            </a:r>
          </a:p>
        </p:txBody>
      </p:sp>
    </p:spTree>
    <p:extLst>
      <p:ext uri="{BB962C8B-B14F-4D97-AF65-F5344CB8AC3E}">
        <p14:creationId xmlns:p14="http://schemas.microsoft.com/office/powerpoint/2010/main" val="777857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4D76D-589E-4153-29AA-C0CAE9B02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FDA4057-D058-422F-89F5-F4ACD65E78EC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17.6.2. Abertura-comportas 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9C73B6-8229-A32D-A82C-E43D699163E0}"/>
              </a:ext>
            </a:extLst>
          </p:cNvPr>
          <p:cNvSpPr txBox="1"/>
          <p:nvPr/>
        </p:nvSpPr>
        <p:spPr>
          <a:xfrm>
            <a:off x="371203" y="1148642"/>
            <a:ext cx="11449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 — logs de comportas/decisões operacionais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318F66-4BE6-862B-E3ED-BF3FB27BFA02}"/>
              </a:ext>
            </a:extLst>
          </p:cNvPr>
          <p:cNvSpPr txBox="1"/>
          <p:nvPr/>
        </p:nvSpPr>
        <p:spPr>
          <a:xfrm>
            <a:off x="371203" y="4213725"/>
            <a:ext cx="114495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Em situação “Normal” ou “Atenção”, as comportas das 2 tulipas e o descarregador de fundo devem permanecer abertos, para permitir a defluência da vazão. Quando o nível atingir situação de “Alerta” deve-se observar as três condições seguintes: </a:t>
            </a: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1.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Há tendência de subida do nível do rio na última hora? </a:t>
            </a: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2. 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O acumulado de chuva observada na bacia nas últimas 24 horas é ≥ 30 mm? </a:t>
            </a: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3. 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A previsão de chuva na região para as próximas 24 horas é ≥ 30 mm? Caso mais de uma resposta seja “NÃO”, deve-se manter as 2 comportas abertas. Caso mais de uma resposta for “SIM”, deve-se fechar as 2 comportas das tulipas. Se o evento se desenvolver para situação de “Emergência”, deve-se fechar as 2 comportas das tulipas, independentemente da chuva observada ou prevista. </a:t>
            </a:r>
          </a:p>
        </p:txBody>
      </p:sp>
      <p:pic>
        <p:nvPicPr>
          <p:cNvPr id="5" name="Imagem 4" descr="Gráfico&#10;&#10;O conteúdo gerado por IA pode estar incorreto.">
            <a:extLst>
              <a:ext uri="{FF2B5EF4-FFF2-40B4-BE49-F238E27FC236}">
                <a16:creationId xmlns:a16="http://schemas.microsoft.com/office/drawing/2014/main" id="{DF617CFD-43CC-0371-26DE-7C514DE03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045" y="1869000"/>
            <a:ext cx="7755909" cy="199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77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84392-316D-C40C-09BE-A8CEFCF3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2D21B79-8BE4-0853-A578-AB9CAC238010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17.6.2. Abertura-comportas 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4EE4EFD-8CC9-8D8D-A110-94944C36A30B}"/>
              </a:ext>
            </a:extLst>
          </p:cNvPr>
          <p:cNvSpPr txBox="1"/>
          <p:nvPr/>
        </p:nvSpPr>
        <p:spPr>
          <a:xfrm>
            <a:off x="371203" y="1148642"/>
            <a:ext cx="11449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 — logs de comportas/decisões operacionais</a:t>
            </a:r>
          </a:p>
        </p:txBody>
      </p:sp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23BBEBD1-0023-4768-06F4-B04D7CBA9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555" y="1684334"/>
            <a:ext cx="7120890" cy="482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83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84CC0C2-96D6-18D5-896D-04C35EDA213D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17.6.3. Vazões-níveis   </a:t>
            </a:r>
          </a:p>
        </p:txBody>
      </p:sp>
      <p:pic>
        <p:nvPicPr>
          <p:cNvPr id="3" name="Imagem 2" descr="Gráfico, Gráfico de barras, Gráfico de linhas, Histograma&#10;&#10;O conteúdo gerado por IA pode estar incorreto.">
            <a:extLst>
              <a:ext uri="{FF2B5EF4-FFF2-40B4-BE49-F238E27FC236}">
                <a16:creationId xmlns:a16="http://schemas.microsoft.com/office/drawing/2014/main" id="{BF9D1C61-6544-6F54-768F-110402D64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59" y="1610264"/>
            <a:ext cx="7070122" cy="404003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424CBD6-31B8-5639-6714-0C3908C22D53}"/>
              </a:ext>
            </a:extLst>
          </p:cNvPr>
          <p:cNvSpPr txBox="1"/>
          <p:nvPr/>
        </p:nvSpPr>
        <p:spPr>
          <a:xfrm>
            <a:off x="7643178" y="1605842"/>
            <a:ext cx="4291352" cy="42473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Baixa probabilidade de chuva</a:t>
            </a:r>
            <a:r>
              <a:rPr lang="pt-BR" dirty="0">
                <a:solidFill>
                  <a:schemeClr val="accent1"/>
                </a:solidFill>
                <a:ea typeface="+mn-lt"/>
                <a:cs typeface="+mn-lt"/>
              </a:rPr>
              <a:t>: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Quando há um cenário de baixa probabilidade de chuva, a vazão permanece mais estável. O sistema opera com as comportas abertas, escoando o volume natural do rio.</a:t>
            </a:r>
            <a:endParaRPr lang="pt-BR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Chuvas intensas: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Quando há um cenário de alta probabilidade de chuva, a vazão controlada atinge picos extremos e apresenta grande instabilidade. O volume de entrada supera a retenção, mesmo com as comportas operando com abertura reduzida.</a:t>
            </a:r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463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3F7836F-F850-EBA7-FEB7-A9F7AD76694E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17.6.4. Riscos-impactos    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CF46E11A-F1A7-5F10-670F-6972B85AE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351614"/>
            <a:ext cx="8113964" cy="472140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F55965F-F573-5E7D-974A-F144C64EE5BA}"/>
              </a:ext>
            </a:extLst>
          </p:cNvPr>
          <p:cNvSpPr txBox="1"/>
          <p:nvPr/>
        </p:nvSpPr>
        <p:spPr>
          <a:xfrm>
            <a:off x="8833173" y="1859339"/>
            <a:ext cx="28639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Estabilidade hídrica</a:t>
            </a:r>
          </a:p>
          <a:p>
            <a:pPr algn="just"/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Com chuva baixa e comporta mais aberta, o reservatório se mantém estável. O risco de enchente permanece baixo, com impactos socioeconômicos mínimos ao longo de toda a simulação.</a:t>
            </a:r>
          </a:p>
        </p:txBody>
      </p:sp>
    </p:spTree>
    <p:extLst>
      <p:ext uri="{BB962C8B-B14F-4D97-AF65-F5344CB8AC3E}">
        <p14:creationId xmlns:p14="http://schemas.microsoft.com/office/powerpoint/2010/main" val="1473125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D5354-A7CF-4005-13FB-9F3FEB2DD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287D15D-9F61-6F0B-18F8-D60A35B9642C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17.6.4. Riscos-impactos    </a:t>
            </a:r>
          </a:p>
        </p:txBody>
      </p:sp>
      <p:pic>
        <p:nvPicPr>
          <p:cNvPr id="4" name="Imagem 3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9882C3E2-402A-B39B-46E3-CEA1065C2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7" y="1317407"/>
            <a:ext cx="8796477" cy="477557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5B38294-FEB9-7178-4FD0-49F3A546DF11}"/>
              </a:ext>
            </a:extLst>
          </p:cNvPr>
          <p:cNvSpPr txBox="1"/>
          <p:nvPr/>
        </p:nvSpPr>
        <p:spPr>
          <a:xfrm>
            <a:off x="9033748" y="1859338"/>
            <a:ext cx="28639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Condição crítica</a:t>
            </a:r>
          </a:p>
          <a:p>
            <a:pPr algn="just"/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Com chuva alta e comporta pouco aberta, o reservatório enche mais rápido. Isso gera vários picos de risco de enchente, resultando em impactos socioeconômicos elevados.</a:t>
            </a:r>
          </a:p>
        </p:txBody>
      </p:sp>
    </p:spTree>
    <p:extLst>
      <p:ext uri="{BB962C8B-B14F-4D97-AF65-F5344CB8AC3E}">
        <p14:creationId xmlns:p14="http://schemas.microsoft.com/office/powerpoint/2010/main" val="574832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867ED7-E777-703A-D40C-E339566B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05892" y="4192033"/>
            <a:ext cx="584775" cy="5847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DA3D4E9-85BC-43F5-CBC2-BF9CC5F9188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28827" y="2947844"/>
            <a:ext cx="538907" cy="53890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5FA357F-41B9-B4B5-A905-776797706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77808" y="3508404"/>
            <a:ext cx="584775" cy="584775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289E1DD-5FFA-E7A5-96F7-03DA2B5ED48B}"/>
              </a:ext>
            </a:extLst>
          </p:cNvPr>
          <p:cNvCxnSpPr>
            <a:stCxn id="5" idx="0"/>
            <a:endCxn id="4" idx="1"/>
          </p:cNvCxnSpPr>
          <p:nvPr/>
        </p:nvCxnSpPr>
        <p:spPr>
          <a:xfrm flipV="1">
            <a:off x="3270196" y="3217298"/>
            <a:ext cx="758631" cy="29110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8152F7F2-E16F-C759-B2E8-F8F095D04CB9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 flipH="1">
            <a:off x="4298280" y="3486751"/>
            <a:ext cx="1" cy="7052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FEED4572-A0CA-1E67-6FAF-FB608E734481}"/>
              </a:ext>
            </a:extLst>
          </p:cNvPr>
          <p:cNvCxnSpPr>
            <a:cxnSpLocks/>
            <a:stCxn id="3" idx="1"/>
            <a:endCxn id="5" idx="2"/>
          </p:cNvCxnSpPr>
          <p:nvPr/>
        </p:nvCxnSpPr>
        <p:spPr>
          <a:xfrm flipH="1" flipV="1">
            <a:off x="3270196" y="4093179"/>
            <a:ext cx="735696" cy="39124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2B557FF-7F27-ECC4-CD06-8888167EB709}"/>
              </a:ext>
            </a:extLst>
          </p:cNvPr>
          <p:cNvSpPr/>
          <p:nvPr/>
        </p:nvSpPr>
        <p:spPr>
          <a:xfrm>
            <a:off x="2977808" y="2534223"/>
            <a:ext cx="2043098" cy="2271834"/>
          </a:xfrm>
          <a:prstGeom prst="roundRect">
            <a:avLst>
              <a:gd name="adj" fmla="val 2862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6CFC2B05-E241-E9A8-51DD-EB3FE5C0B60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62158" y="3086647"/>
            <a:ext cx="1661653" cy="166165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FDCD5B6-533F-E59D-46A4-B8F2C5925651}"/>
              </a:ext>
            </a:extLst>
          </p:cNvPr>
          <p:cNvSpPr txBox="1"/>
          <p:nvPr/>
        </p:nvSpPr>
        <p:spPr>
          <a:xfrm>
            <a:off x="3380058" y="2578513"/>
            <a:ext cx="129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Simulador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CCCE348-2D7D-44F9-B72E-68DDF57D645F}"/>
              </a:ext>
            </a:extLst>
          </p:cNvPr>
          <p:cNvSpPr/>
          <p:nvPr/>
        </p:nvSpPr>
        <p:spPr>
          <a:xfrm>
            <a:off x="7571435" y="2534223"/>
            <a:ext cx="2043098" cy="2271834"/>
          </a:xfrm>
          <a:prstGeom prst="roundRect">
            <a:avLst>
              <a:gd name="adj" fmla="val 2862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511A75B-0509-0630-AF30-810405D3A29A}"/>
              </a:ext>
            </a:extLst>
          </p:cNvPr>
          <p:cNvSpPr txBox="1"/>
          <p:nvPr/>
        </p:nvSpPr>
        <p:spPr>
          <a:xfrm>
            <a:off x="7944215" y="2625769"/>
            <a:ext cx="129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Simulado</a:t>
            </a:r>
          </a:p>
        </p:txBody>
      </p:sp>
      <p:sp>
        <p:nvSpPr>
          <p:cNvPr id="23" name="Seta: em Forma de U 22">
            <a:extLst>
              <a:ext uri="{FF2B5EF4-FFF2-40B4-BE49-F238E27FC236}">
                <a16:creationId xmlns:a16="http://schemas.microsoft.com/office/drawing/2014/main" id="{856DC039-DA68-C040-5CA7-1829446FDC85}"/>
              </a:ext>
            </a:extLst>
          </p:cNvPr>
          <p:cNvSpPr/>
          <p:nvPr/>
        </p:nvSpPr>
        <p:spPr>
          <a:xfrm>
            <a:off x="3871726" y="2051755"/>
            <a:ext cx="4880919" cy="48191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25801"/>
              <a:gd name="adj5" fmla="val 75000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Seta: em Forma de U 23">
            <a:extLst>
              <a:ext uri="{FF2B5EF4-FFF2-40B4-BE49-F238E27FC236}">
                <a16:creationId xmlns:a16="http://schemas.microsoft.com/office/drawing/2014/main" id="{7A3D2FDB-8BA6-6A0A-7B93-D3592BBC9E2B}"/>
              </a:ext>
            </a:extLst>
          </p:cNvPr>
          <p:cNvSpPr/>
          <p:nvPr/>
        </p:nvSpPr>
        <p:spPr>
          <a:xfrm rot="10800000">
            <a:off x="3855711" y="4810174"/>
            <a:ext cx="4880919" cy="48191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25801"/>
              <a:gd name="adj5" fmla="val 75000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3E6A4AA2-9EBA-AE6F-3FA7-8B192EA57C8C}"/>
              </a:ext>
            </a:extLst>
          </p:cNvPr>
          <p:cNvSpPr/>
          <p:nvPr/>
        </p:nvSpPr>
        <p:spPr>
          <a:xfrm>
            <a:off x="2598981" y="1419807"/>
            <a:ext cx="7216459" cy="4253590"/>
          </a:xfrm>
          <a:prstGeom prst="roundRect">
            <a:avLst>
              <a:gd name="adj" fmla="val 6141"/>
            </a:avLst>
          </a:prstGeom>
          <a:solidFill>
            <a:schemeClr val="tx2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5CD66CA-772C-0ADA-D825-2B602343EA6A}"/>
              </a:ext>
            </a:extLst>
          </p:cNvPr>
          <p:cNvSpPr txBox="1"/>
          <p:nvPr/>
        </p:nvSpPr>
        <p:spPr>
          <a:xfrm>
            <a:off x="5412662" y="1551115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Simulação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9E211FE-1277-2591-14DD-79A776A5C06C}"/>
              </a:ext>
            </a:extLst>
          </p:cNvPr>
          <p:cNvSpPr txBox="1"/>
          <p:nvPr/>
        </p:nvSpPr>
        <p:spPr>
          <a:xfrm>
            <a:off x="386520" y="588810"/>
            <a:ext cx="116660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>
                <a:solidFill>
                  <a:srgbClr val="FF0000"/>
                </a:solidFill>
              </a:rPr>
              <a:t>Simulação: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refere-se ao processo dinâmico de execução do modelo no computador com o objetivo de observar o comportamento do sistema simulado.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0A07B05-B6F4-EE93-9329-0072AE3A1C0E}"/>
              </a:ext>
            </a:extLst>
          </p:cNvPr>
          <p:cNvSpPr txBox="1"/>
          <p:nvPr/>
        </p:nvSpPr>
        <p:spPr>
          <a:xfrm>
            <a:off x="510116" y="5933892"/>
            <a:ext cx="10771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A simulação constitui a criação de uma representação com o objetivo de entender o sistema de referência.</a:t>
            </a:r>
          </a:p>
        </p:txBody>
      </p:sp>
    </p:spTree>
    <p:extLst>
      <p:ext uri="{BB962C8B-B14F-4D97-AF65-F5344CB8AC3E}">
        <p14:creationId xmlns:p14="http://schemas.microsoft.com/office/powerpoint/2010/main" val="290254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1" grpId="0" animBg="1"/>
      <p:bldP spid="22" grpId="0"/>
      <p:bldP spid="23" grpId="0" animBg="1"/>
      <p:bldP spid="24" grpId="0" animBg="1"/>
      <p:bldP spid="25" grpId="0" animBg="1"/>
      <p:bldP spid="26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67B3E-3417-3D77-7E21-30110FC4C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2C26601-C7FD-821E-6D26-25AE03309D30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17.6.5. Nível-rio   </a:t>
            </a:r>
          </a:p>
        </p:txBody>
      </p:sp>
      <p:pic>
        <p:nvPicPr>
          <p:cNvPr id="3" name="Imagem 2" descr="Gráfico, Histograma&#10;&#10;O conteúdo gerado por IA pode estar incorreto.">
            <a:extLst>
              <a:ext uri="{FF2B5EF4-FFF2-40B4-BE49-F238E27FC236}">
                <a16:creationId xmlns:a16="http://schemas.microsoft.com/office/drawing/2014/main" id="{DCB299E1-EABA-1F15-878D-682133FEE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69" y="1485392"/>
            <a:ext cx="7405077" cy="405329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7598F70-8D2A-827C-1B1F-0C25CFA4C08A}"/>
              </a:ext>
            </a:extLst>
          </p:cNvPr>
          <p:cNvSpPr txBox="1"/>
          <p:nvPr/>
        </p:nvSpPr>
        <p:spPr>
          <a:xfrm>
            <a:off x="8098692" y="1249252"/>
            <a:ext cx="366346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ea typeface="+mn-lt"/>
                <a:cs typeface="+mn-lt"/>
              </a:rPr>
              <a:t>Rio C1 (Verde):</a:t>
            </a:r>
            <a:r>
              <a:rPr lang="pt-BR" dirty="0">
                <a:ea typeface="+mn-lt"/>
                <a:cs typeface="+mn-lt"/>
              </a:rPr>
              <a:t> Se comporta como se estivesse sob o cenário de </a:t>
            </a:r>
            <a:r>
              <a:rPr lang="pt-BR" b="1" dirty="0">
                <a:ea typeface="+mn-lt"/>
                <a:cs typeface="+mn-lt"/>
              </a:rPr>
              <a:t>Chuvas intensas</a:t>
            </a:r>
            <a:r>
              <a:rPr lang="pt-BR" dirty="0">
                <a:ea typeface="+mn-lt"/>
                <a:cs typeface="+mn-lt"/>
              </a:rPr>
              <a:t> (picos extremos e grande instabilidade). Isso ocorre porque a </a:t>
            </a:r>
            <a:r>
              <a:rPr lang="pt-BR" b="1" dirty="0">
                <a:ea typeface="+mn-lt"/>
                <a:cs typeface="+mn-lt"/>
              </a:rPr>
              <a:t>alta abertura da comporta</a:t>
            </a:r>
            <a:r>
              <a:rPr lang="pt-BR" dirty="0">
                <a:ea typeface="+mn-lt"/>
                <a:cs typeface="+mn-lt"/>
              </a:rPr>
              <a:t> está artificialmente forçando o sistema a uma condição de alta instabilidade e vazão.</a:t>
            </a:r>
            <a:br>
              <a:rPr lang="pt-BR" dirty="0">
                <a:ea typeface="+mn-lt"/>
                <a:cs typeface="+mn-lt"/>
              </a:rPr>
            </a:br>
            <a:br>
              <a:rPr lang="pt-BR" dirty="0">
                <a:ea typeface="+mn-lt"/>
                <a:cs typeface="+mn-lt"/>
              </a:rPr>
            </a:br>
            <a:r>
              <a:rPr lang="pt-BR" b="1" dirty="0">
                <a:ea typeface="+mn-lt"/>
                <a:cs typeface="+mn-lt"/>
              </a:rPr>
              <a:t>Rio C2 (Azul): </a:t>
            </a:r>
            <a:r>
              <a:rPr lang="pt-BR" dirty="0">
                <a:ea typeface="+mn-lt"/>
                <a:cs typeface="+mn-lt"/>
              </a:rPr>
              <a:t>Mantém a </a:t>
            </a:r>
            <a:r>
              <a:rPr lang="pt-BR" b="1" dirty="0">
                <a:ea typeface="+mn-lt"/>
                <a:cs typeface="+mn-lt"/>
              </a:rPr>
              <a:t>estabilidade</a:t>
            </a:r>
            <a:r>
              <a:rPr lang="pt-BR" dirty="0">
                <a:ea typeface="+mn-lt"/>
                <a:cs typeface="+mn-lt"/>
              </a:rPr>
              <a:t> esperada para a </a:t>
            </a:r>
            <a:r>
              <a:rPr lang="pt-BR" b="1" dirty="0">
                <a:ea typeface="+mn-lt"/>
                <a:cs typeface="+mn-lt"/>
              </a:rPr>
              <a:t>Baixa probabilidade de chuva</a:t>
            </a:r>
            <a:r>
              <a:rPr lang="pt-BR" dirty="0">
                <a:ea typeface="+mn-lt"/>
                <a:cs typeface="+mn-lt"/>
              </a:rPr>
              <a:t>, indicando que ele não está sob o impacto direto dessa manipulação da comporta.</a:t>
            </a:r>
          </a:p>
        </p:txBody>
      </p:sp>
    </p:spTree>
    <p:extLst>
      <p:ext uri="{BB962C8B-B14F-4D97-AF65-F5344CB8AC3E}">
        <p14:creationId xmlns:p14="http://schemas.microsoft.com/office/powerpoint/2010/main" val="795421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61870-81FB-351D-0C86-22BF9CBA8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5FB3B55-3755-ED52-4BCD-F50423627F62}"/>
              </a:ext>
            </a:extLst>
          </p:cNvPr>
          <p:cNvSpPr txBox="1"/>
          <p:nvPr/>
        </p:nvSpPr>
        <p:spPr>
          <a:xfrm>
            <a:off x="391886" y="612950"/>
            <a:ext cx="70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17.6.6. Chuvas — estações pluviométricas locais e radar   </a:t>
            </a:r>
          </a:p>
        </p:txBody>
      </p:sp>
      <p:pic>
        <p:nvPicPr>
          <p:cNvPr id="4" name="Imagem 3" descr="Gráfico&#10;&#10;O conteúdo gerado por IA pode estar incorreto.">
            <a:extLst>
              <a:ext uri="{FF2B5EF4-FFF2-40B4-BE49-F238E27FC236}">
                <a16:creationId xmlns:a16="http://schemas.microsoft.com/office/drawing/2014/main" id="{81C72DD7-3D95-5EE0-C320-15D8CE926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707" y="982282"/>
            <a:ext cx="9116586" cy="501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91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599F799-CDD1-278E-8C72-354F69609D5D}"/>
              </a:ext>
            </a:extLst>
          </p:cNvPr>
          <p:cNvSpPr txBox="1"/>
          <p:nvPr/>
        </p:nvSpPr>
        <p:spPr>
          <a:xfrm>
            <a:off x="391886" y="612950"/>
            <a:ext cx="70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17.6.6. Chuvas — estações pluviométricas locais e radar   </a:t>
            </a:r>
          </a:p>
        </p:txBody>
      </p:sp>
      <p:pic>
        <p:nvPicPr>
          <p:cNvPr id="6" name="Imagem 5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0EEAE000-6ADA-A949-C0AE-11713FE9B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855" y="1234128"/>
            <a:ext cx="9034290" cy="501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053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B76A1-E27E-1C0F-D673-EFCD1D185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EA304C0-822D-C6C0-88CD-2DA453CD019B}"/>
              </a:ext>
            </a:extLst>
          </p:cNvPr>
          <p:cNvSpPr txBox="1"/>
          <p:nvPr/>
        </p:nvSpPr>
        <p:spPr>
          <a:xfrm>
            <a:off x="391886" y="612950"/>
            <a:ext cx="70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17.6.6. Chuvas — estações pluviométricas locais e radar   </a:t>
            </a:r>
          </a:p>
        </p:txBody>
      </p:sp>
      <p:pic>
        <p:nvPicPr>
          <p:cNvPr id="8" name="Imagem 7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E9483429-8CE3-D042-F7CE-BC44BB0E4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59" y="1234128"/>
            <a:ext cx="9198882" cy="501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65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E36CC-08BB-86FD-DE61-1F13334CA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40374AD-95C9-497D-90C9-A34DEC88263C}"/>
              </a:ext>
            </a:extLst>
          </p:cNvPr>
          <p:cNvSpPr txBox="1"/>
          <p:nvPr/>
        </p:nvSpPr>
        <p:spPr>
          <a:xfrm>
            <a:off x="2223089" y="3238356"/>
            <a:ext cx="75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17.6 – Conclusões</a:t>
            </a:r>
          </a:p>
        </p:txBody>
      </p:sp>
    </p:spTree>
    <p:extLst>
      <p:ext uri="{BB962C8B-B14F-4D97-AF65-F5344CB8AC3E}">
        <p14:creationId xmlns:p14="http://schemas.microsoft.com/office/powerpoint/2010/main" val="39723108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2784C41-B8AC-8B9F-7AD5-B5BB1CD1309E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 Conclusão</a:t>
            </a:r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5BDDDEE-6EBF-6A6B-9C65-4BAE30AB24AA}"/>
              </a:ext>
            </a:extLst>
          </p:cNvPr>
          <p:cNvSpPr txBox="1"/>
          <p:nvPr/>
        </p:nvSpPr>
        <p:spPr>
          <a:xfrm>
            <a:off x="787311" y="1249198"/>
            <a:ext cx="10621106" cy="42473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A simulação da Barragem de José Boiteux mostrou na prática como fatores externos, como chuva, clima e regime hidrológico, afetam diretamente o nível do rio e o risco de enchentes no Vale do Itajaí.</a:t>
            </a:r>
            <a:endParaRPr lang="pt-BR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endParaRPr lang="pt-BR"/>
          </a:p>
          <a:p>
            <a:pPr marL="285750" indent="-285750" algn="just">
              <a:buFont typeface="Arial"/>
              <a:buChar char="•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Também evidenciou como os processos internos da barragem, incluindo retenção de água, abertura e fechamento das comportas e monitoramento, influenciam o controle da vazão e a segurança da região.</a:t>
            </a:r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endParaRPr lang="pt-BR"/>
          </a:p>
          <a:p>
            <a:pPr marL="285750" indent="-285750" algn="just">
              <a:buFont typeface="Arial"/>
              <a:buChar char="•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Ao testar diferentes cenários, o modelo demonstrou que uma operação mais eficiente reduz significativamente os impactos sociais, econômicos e ambientais causados pelas cheias.</a:t>
            </a:r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endParaRPr lang="pt-BR"/>
          </a:p>
          <a:p>
            <a:pPr marL="285750" indent="-285750" algn="just">
              <a:buFont typeface="Arial"/>
              <a:buChar char="•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Com isso, a simulação se confirma como uma ferramenta essencial para apoiar decisões operacionais, aprimorar a gestão da barragem e aumentar a proteção das regiões influenciadas pela operação da barragem.</a:t>
            </a:r>
            <a:endParaRPr lang="pt-BR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990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70A08B4-3DD8-D92B-A9F4-B6F814722928}"/>
              </a:ext>
            </a:extLst>
          </p:cNvPr>
          <p:cNvSpPr txBox="1"/>
          <p:nvPr/>
        </p:nvSpPr>
        <p:spPr>
          <a:xfrm>
            <a:off x="1276141" y="976028"/>
            <a:ext cx="10621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a) Controle por nível em Blumenau não implementado explicitamente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— o manual usa leituras da estação de Blumenau (gatilhos em 4,0 / 6,0 / 8,0 m) para decisões; o código usa apenas 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taxa-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ocupacao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no reservatório e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nivel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-rio-jusante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derivado de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vazao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-controlada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BD8A6EB-955E-D1AC-5C9D-FE316BF477F0}"/>
              </a:ext>
            </a:extLst>
          </p:cNvPr>
          <p:cNvSpPr txBox="1"/>
          <p:nvPr/>
        </p:nvSpPr>
        <p:spPr>
          <a:xfrm>
            <a:off x="452176" y="606696"/>
            <a:ext cx="632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17.6.1. Recomendações aprimoramentos futuros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CBC9212-14C5-FF08-F7A0-DC6839FB34B0}"/>
              </a:ext>
            </a:extLst>
          </p:cNvPr>
          <p:cNvSpPr txBox="1"/>
          <p:nvPr/>
        </p:nvSpPr>
        <p:spPr>
          <a:xfrm>
            <a:off x="1376624" y="1977238"/>
            <a:ext cx="105206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b) Estrutura de comportas simplificada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— o manual descreve 2 tulipas com sequência e descargas de fundo sem comportas; o código tem 3 comportas idênticas e controle percentual agregado.</a:t>
            </a:r>
          </a:p>
        </p:txBody>
      </p:sp>
    </p:spTree>
    <p:extLst>
      <p:ext uri="{BB962C8B-B14F-4D97-AF65-F5344CB8AC3E}">
        <p14:creationId xmlns:p14="http://schemas.microsoft.com/office/powerpoint/2010/main" val="392440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EA4363A-A5AD-F3B7-BE9B-CB62253BE3EE}"/>
              </a:ext>
            </a:extLst>
          </p:cNvPr>
          <p:cNvSpPr txBox="1"/>
          <p:nvPr/>
        </p:nvSpPr>
        <p:spPr>
          <a:xfrm>
            <a:off x="1668162" y="3136612"/>
            <a:ext cx="9267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>
                <a:solidFill>
                  <a:srgbClr val="FF0000"/>
                </a:solidFill>
              </a:rPr>
              <a:t>Computar é simular e simular é compreender!</a:t>
            </a:r>
            <a:endParaRPr lang="pt-BR" sz="3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2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C470-E540-EAF2-79FC-DC80085D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839A42C-77B1-B15B-1199-483D2D9E5444}"/>
              </a:ext>
            </a:extLst>
          </p:cNvPr>
          <p:cNvSpPr txBox="1"/>
          <p:nvPr/>
        </p:nvSpPr>
        <p:spPr>
          <a:xfrm>
            <a:off x="2489770" y="3105834"/>
            <a:ext cx="721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17.2 – Sistema de Referência (S)</a:t>
            </a:r>
          </a:p>
        </p:txBody>
      </p:sp>
    </p:spTree>
    <p:extLst>
      <p:ext uri="{BB962C8B-B14F-4D97-AF65-F5344CB8AC3E}">
        <p14:creationId xmlns:p14="http://schemas.microsoft.com/office/powerpoint/2010/main" val="3430755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B55EEF3-7A29-6044-6101-F680F554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06" y="741749"/>
            <a:ext cx="7338788" cy="537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17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D2F4DC8-A30B-F792-CB95-3863A3998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32" y="901354"/>
            <a:ext cx="8096250" cy="57245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92A2A45-0B35-225D-E1C7-1C1B3D66CFF7}"/>
              </a:ext>
            </a:extLst>
          </p:cNvPr>
          <p:cNvSpPr/>
          <p:nvPr/>
        </p:nvSpPr>
        <p:spPr>
          <a:xfrm>
            <a:off x="4346712" y="1630017"/>
            <a:ext cx="1669775" cy="1974574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FF0CD97-32E2-277D-A14F-6DE238643CF4}"/>
              </a:ext>
            </a:extLst>
          </p:cNvPr>
          <p:cNvSpPr txBox="1"/>
          <p:nvPr/>
        </p:nvSpPr>
        <p:spPr>
          <a:xfrm>
            <a:off x="715617" y="392114"/>
            <a:ext cx="74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O sistema de barragens da Bacia Hidrográfica do Rio Itajaí</a:t>
            </a:r>
          </a:p>
        </p:txBody>
      </p:sp>
    </p:spTree>
    <p:extLst>
      <p:ext uri="{BB962C8B-B14F-4D97-AF65-F5344CB8AC3E}">
        <p14:creationId xmlns:p14="http://schemas.microsoft.com/office/powerpoint/2010/main" val="258917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ádio Educadora 90.3 FM » Comporta de barragem em José Boiteux é fechada em  virtude de alerta de chuva volumosa">
            <a:extLst>
              <a:ext uri="{FF2B5EF4-FFF2-40B4-BE49-F238E27FC236}">
                <a16:creationId xmlns:a16="http://schemas.microsoft.com/office/drawing/2014/main" id="{568F54DA-3FDA-F684-FD29-B4CE21B15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72" y="1128423"/>
            <a:ext cx="8216348" cy="460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have Esquerda 3">
            <a:extLst>
              <a:ext uri="{FF2B5EF4-FFF2-40B4-BE49-F238E27FC236}">
                <a16:creationId xmlns:a16="http://schemas.microsoft.com/office/drawing/2014/main" id="{1FF3B5FE-D825-2446-58A7-112AA8135AD5}"/>
              </a:ext>
            </a:extLst>
          </p:cNvPr>
          <p:cNvSpPr/>
          <p:nvPr/>
        </p:nvSpPr>
        <p:spPr>
          <a:xfrm rot="5400000">
            <a:off x="4620306" y="-3433577"/>
            <a:ext cx="559880" cy="8945217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6ECB64-F911-902A-938F-CF3474EAD702}"/>
              </a:ext>
            </a:extLst>
          </p:cNvPr>
          <p:cNvSpPr txBox="1"/>
          <p:nvPr/>
        </p:nvSpPr>
        <p:spPr>
          <a:xfrm>
            <a:off x="2998559" y="462910"/>
            <a:ext cx="38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accent1">
                    <a:lumMod val="75000"/>
                  </a:schemeClr>
                </a:solidFill>
              </a:rPr>
              <a:t>Barragem de José Boiteux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D76D2C-FAC2-E857-113C-26E28362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59" y="5782331"/>
            <a:ext cx="4092157" cy="810069"/>
          </a:xfrm>
          <a:prstGeom prst="rect">
            <a:avLst/>
          </a:prstGeom>
        </p:spPr>
      </p:pic>
      <p:pic>
        <p:nvPicPr>
          <p:cNvPr id="8" name="Picture 4" descr="Impasse histórico volta à tona e adia manutenção na barragem de José Boiteux  - NSC Total">
            <a:extLst>
              <a:ext uri="{FF2B5EF4-FFF2-40B4-BE49-F238E27FC236}">
                <a16:creationId xmlns:a16="http://schemas.microsoft.com/office/drawing/2014/main" id="{1722E43D-B883-8CF1-DB76-680030111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55" y="1728316"/>
            <a:ext cx="2576007" cy="144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4EAD734-1139-2785-8889-357FC70CF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855" y="3264758"/>
            <a:ext cx="2576007" cy="32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350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3685</Words>
  <Application>Microsoft Office PowerPoint</Application>
  <PresentationFormat>Widescreen</PresentationFormat>
  <Paragraphs>346</Paragraphs>
  <Slides>46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1" baseType="lpstr">
      <vt:lpstr>Aptos</vt:lpstr>
      <vt:lpstr>Arial</vt:lpstr>
      <vt:lpstr>Arial Unicode MS</vt:lpstr>
      <vt:lpstr>Courier New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Marcos Antonio Mattedi</dc:creator>
  <cp:lastModifiedBy>Larissa Zózimo Antunes</cp:lastModifiedBy>
  <cp:revision>78</cp:revision>
  <dcterms:created xsi:type="dcterms:W3CDTF">2025-05-03T12:38:52Z</dcterms:created>
  <dcterms:modified xsi:type="dcterms:W3CDTF">2025-12-02T11:24:14Z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f9c0dd6-8c65-43d6-9995-fff3709d7310_Enabled">
    <vt:lpwstr>true</vt:lpwstr>
  </property>
  <property fmtid="{D5CDD505-2E9C-101B-9397-08002B2CF9AE}" pid="3" name="MSIP_Label_9f9c0dd6-8c65-43d6-9995-fff3709d7310_SetDate">
    <vt:lpwstr>2025-12-01T22:26:00Z</vt:lpwstr>
  </property>
  <property fmtid="{D5CDD505-2E9C-101B-9397-08002B2CF9AE}" pid="4" name="MSIP_Label_9f9c0dd6-8c65-43d6-9995-fff3709d7310_Method">
    <vt:lpwstr>Standard</vt:lpwstr>
  </property>
  <property fmtid="{D5CDD505-2E9C-101B-9397-08002B2CF9AE}" pid="5" name="MSIP_Label_9f9c0dd6-8c65-43d6-9995-fff3709d7310_Name">
    <vt:lpwstr>defa4170-0d19-0005-0000-bc88714345d2</vt:lpwstr>
  </property>
  <property fmtid="{D5CDD505-2E9C-101B-9397-08002B2CF9AE}" pid="6" name="MSIP_Label_9f9c0dd6-8c65-43d6-9995-fff3709d7310_SiteId">
    <vt:lpwstr>0c2d222a-ecda-4b70-960a-acef6ced3052</vt:lpwstr>
  </property>
  <property fmtid="{D5CDD505-2E9C-101B-9397-08002B2CF9AE}" pid="7" name="MSIP_Label_9f9c0dd6-8c65-43d6-9995-fff3709d7310_ActionId">
    <vt:lpwstr>69747484-3b85-41da-a749-b518dbd34a1e</vt:lpwstr>
  </property>
  <property fmtid="{D5CDD505-2E9C-101B-9397-08002B2CF9AE}" pid="8" name="MSIP_Label_9f9c0dd6-8c65-43d6-9995-fff3709d7310_ContentBits">
    <vt:lpwstr>0</vt:lpwstr>
  </property>
  <property fmtid="{D5CDD505-2E9C-101B-9397-08002B2CF9AE}" pid="9" name="MSIP_Label_9f9c0dd6-8c65-43d6-9995-fff3709d7310_Tag">
    <vt:lpwstr>10, 3, 0, 2</vt:lpwstr>
  </property>
</Properties>
</file>